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84" r:id="rId3"/>
    <p:sldId id="257" r:id="rId4"/>
    <p:sldId id="258" r:id="rId5"/>
    <p:sldId id="259" r:id="rId6"/>
    <p:sldId id="260" r:id="rId7"/>
    <p:sldId id="261" r:id="rId8"/>
    <p:sldId id="262" r:id="rId9"/>
    <p:sldId id="263" r:id="rId10"/>
    <p:sldId id="264" r:id="rId11"/>
    <p:sldId id="275" r:id="rId12"/>
    <p:sldId id="265" r:id="rId13"/>
    <p:sldId id="266" r:id="rId14"/>
    <p:sldId id="276" r:id="rId15"/>
    <p:sldId id="277" r:id="rId16"/>
    <p:sldId id="278" r:id="rId17"/>
    <p:sldId id="279" r:id="rId18"/>
    <p:sldId id="280" r:id="rId19"/>
    <p:sldId id="281" r:id="rId20"/>
    <p:sldId id="282" r:id="rId21"/>
    <p:sldId id="283" r:id="rId22"/>
    <p:sldId id="274"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6" roundtripDataSignature="AMtx7mgE1wU1l5kwdLQ7SXQ5uqBsrN+A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46d6f2a1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46d6f2a1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212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he-IL" dirty="0" smtClean="0"/>
              <a:t>להגיד</a:t>
            </a:r>
            <a:r>
              <a:rPr lang="he-IL" baseline="0" dirty="0" smtClean="0"/>
              <a:t> שהמחשבה הזאת לא הייתה פשוטה בכלל</a:t>
            </a:r>
            <a:endParaRPr lang="en-US" dirty="0"/>
          </a:p>
        </p:txBody>
      </p:sp>
    </p:spTree>
    <p:extLst>
      <p:ext uri="{BB962C8B-B14F-4D97-AF65-F5344CB8AC3E}">
        <p14:creationId xmlns:p14="http://schemas.microsoft.com/office/powerpoint/2010/main" val="2043389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62789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978206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06307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46d6f29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46d6f29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smtClean="0"/>
              <a:t>להסביר למה צריך </a:t>
            </a:r>
            <a:r>
              <a:rPr lang="en-US" dirty="0" smtClean="0"/>
              <a:t>hog</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46d6f29f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846d6f29f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46d6f2a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846d6f2a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46d6f2a1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46d6f2a1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שקופית כותרת" type="title">
  <p:cSld name="TITLE">
    <p:spTree>
      <p:nvGrpSpPr>
        <p:cNvPr id="1" name="Shape 52"/>
        <p:cNvGrpSpPr/>
        <p:nvPr/>
      </p:nvGrpSpPr>
      <p:grpSpPr>
        <a:xfrm>
          <a:off x="0" y="0"/>
          <a:ext cx="0" cy="0"/>
          <a:chOff x="0" y="0"/>
          <a:chExt cx="0" cy="0"/>
        </a:xfrm>
      </p:grpSpPr>
      <p:pic>
        <p:nvPicPr>
          <p:cNvPr id="53" name="Google Shape;53;p17"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7"/>
          <p:cNvGrpSpPr/>
          <p:nvPr/>
        </p:nvGrpSpPr>
        <p:grpSpPr>
          <a:xfrm>
            <a:off x="0" y="0"/>
            <a:ext cx="2305051" cy="6858001"/>
            <a:chOff x="0" y="0"/>
            <a:chExt cx="2305051" cy="6858001"/>
          </a:xfrm>
        </p:grpSpPr>
        <p:sp>
          <p:nvSpPr>
            <p:cNvPr id="55" name="Google Shape;55;p17"/>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7"/>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7"/>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7"/>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7"/>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7"/>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7"/>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7"/>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7"/>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7"/>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7"/>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7"/>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7"/>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7"/>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7"/>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7"/>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7"/>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7"/>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7"/>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7"/>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7"/>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7"/>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7"/>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7"/>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7"/>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7"/>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7"/>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7"/>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7"/>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7"/>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7"/>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7"/>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r" rtl="1">
              <a:lnSpc>
                <a:spcPct val="120000"/>
              </a:lnSpc>
              <a:spcBef>
                <a:spcPts val="1000"/>
              </a:spcBef>
              <a:spcAft>
                <a:spcPts val="0"/>
              </a:spcAft>
              <a:buClr>
                <a:schemeClr val="lt2"/>
              </a:buClr>
              <a:buSzPts val="2500"/>
              <a:buNone/>
              <a:defRPr sz="2000" cap="none">
                <a:solidFill>
                  <a:schemeClr val="lt2"/>
                </a:solidFill>
              </a:defRPr>
            </a:lvl1pPr>
            <a:lvl2pPr lvl="1" algn="ctr" rtl="1">
              <a:lnSpc>
                <a:spcPct val="120000"/>
              </a:lnSpc>
              <a:spcBef>
                <a:spcPts val="500"/>
              </a:spcBef>
              <a:spcAft>
                <a:spcPts val="0"/>
              </a:spcAft>
              <a:buClr>
                <a:schemeClr val="lt1"/>
              </a:buClr>
              <a:buSzPts val="2500"/>
              <a:buNone/>
              <a:defRPr sz="2000"/>
            </a:lvl2pPr>
            <a:lvl3pPr lvl="2" algn="ctr" rtl="1">
              <a:lnSpc>
                <a:spcPct val="120000"/>
              </a:lnSpc>
              <a:spcBef>
                <a:spcPts val="500"/>
              </a:spcBef>
              <a:spcAft>
                <a:spcPts val="0"/>
              </a:spcAft>
              <a:buClr>
                <a:schemeClr val="lt1"/>
              </a:buClr>
              <a:buSzPts val="2250"/>
              <a:buNone/>
              <a:defRPr sz="1800"/>
            </a:lvl3pPr>
            <a:lvl4pPr lvl="3" algn="ctr" rtl="1">
              <a:lnSpc>
                <a:spcPct val="120000"/>
              </a:lnSpc>
              <a:spcBef>
                <a:spcPts val="500"/>
              </a:spcBef>
              <a:spcAft>
                <a:spcPts val="0"/>
              </a:spcAft>
              <a:buClr>
                <a:schemeClr val="lt1"/>
              </a:buClr>
              <a:buSzPts val="2000"/>
              <a:buNone/>
              <a:defRPr sz="1600"/>
            </a:lvl4pPr>
            <a:lvl5pPr lvl="4" algn="ctr" rtl="1">
              <a:lnSpc>
                <a:spcPct val="120000"/>
              </a:lnSpc>
              <a:spcBef>
                <a:spcPts val="500"/>
              </a:spcBef>
              <a:spcAft>
                <a:spcPts val="0"/>
              </a:spcAft>
              <a:buClr>
                <a:schemeClr val="lt1"/>
              </a:buClr>
              <a:buSzPts val="2000"/>
              <a:buNone/>
              <a:defRPr sz="1600"/>
            </a:lvl5pPr>
            <a:lvl6pPr lvl="5" algn="ctr" rtl="1">
              <a:lnSpc>
                <a:spcPct val="120000"/>
              </a:lnSpc>
              <a:spcBef>
                <a:spcPts val="500"/>
              </a:spcBef>
              <a:spcAft>
                <a:spcPts val="0"/>
              </a:spcAft>
              <a:buClr>
                <a:schemeClr val="lt1"/>
              </a:buClr>
              <a:buSzPts val="2000"/>
              <a:buNone/>
              <a:defRPr sz="1600"/>
            </a:lvl6pPr>
            <a:lvl7pPr lvl="6" algn="ctr" rtl="1">
              <a:lnSpc>
                <a:spcPct val="120000"/>
              </a:lnSpc>
              <a:spcBef>
                <a:spcPts val="500"/>
              </a:spcBef>
              <a:spcAft>
                <a:spcPts val="0"/>
              </a:spcAft>
              <a:buClr>
                <a:schemeClr val="lt1"/>
              </a:buClr>
              <a:buSzPts val="2000"/>
              <a:buNone/>
              <a:defRPr sz="1600"/>
            </a:lvl7pPr>
            <a:lvl8pPr lvl="7" algn="ctr" rtl="1">
              <a:lnSpc>
                <a:spcPct val="120000"/>
              </a:lnSpc>
              <a:spcBef>
                <a:spcPts val="500"/>
              </a:spcBef>
              <a:spcAft>
                <a:spcPts val="0"/>
              </a:spcAft>
              <a:buClr>
                <a:schemeClr val="lt1"/>
              </a:buClr>
              <a:buSzPts val="2000"/>
              <a:buNone/>
              <a:defRPr sz="1600"/>
            </a:lvl8pPr>
            <a:lvl9pPr lvl="8" algn="ctr" rtl="1">
              <a:lnSpc>
                <a:spcPct val="120000"/>
              </a:lnSpc>
              <a:spcBef>
                <a:spcPts val="500"/>
              </a:spcBef>
              <a:spcAft>
                <a:spcPts val="0"/>
              </a:spcAft>
              <a:buClr>
                <a:schemeClr val="lt1"/>
              </a:buClr>
              <a:buSzPts val="2000"/>
              <a:buNone/>
              <a:defRPr sz="1600"/>
            </a:lvl9pPr>
          </a:lstStyle>
          <a:p>
            <a:endParaRPr/>
          </a:p>
        </p:txBody>
      </p:sp>
      <p:sp>
        <p:nvSpPr>
          <p:cNvPr id="111" name="Google Shape;111;p17"/>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12" name="Google Shape;112;p17"/>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13" name="Google Shape;113;p17"/>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6"/>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8" name="Google Shape;168;p26"/>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69" name="Google Shape;169;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70" name="Google Shape;170;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71" name="Google Shape;171;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כיתוב">
  <p:cSld name="כותרת וכיתוב">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75" name="Google Shape;175;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76" name="Google Shape;176;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77" name="Google Shape;177;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ציטוט עם כיתוב">
  <p:cSld name="ציטוט עם כיתוב">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8"/>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81" name="Google Shape;181;p28"/>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82" name="Google Shape;182;p2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83" name="Google Shape;183;p2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84" name="Google Shape;184;p2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
        <p:nvSpPr>
          <p:cNvPr id="185" name="Google Shape;185;p28"/>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Clr>
                <a:schemeClr val="lt1"/>
              </a:buClr>
              <a:buSzPts val="8000"/>
              <a:buFont typeface="Twentieth Century"/>
              <a:buNone/>
            </a:pPr>
            <a:r>
              <a:rPr lang="iw-IL" sz="8000" b="0" cap="none">
                <a:solidFill>
                  <a:schemeClr val="lt1"/>
                </a:solidFill>
                <a:latin typeface="Twentieth Century"/>
                <a:ea typeface="Twentieth Century"/>
                <a:cs typeface="Twentieth Century"/>
                <a:sym typeface="Twentieth Century"/>
              </a:rPr>
              <a:t>“</a:t>
            </a:r>
            <a:endParaRPr/>
          </a:p>
        </p:txBody>
      </p:sp>
      <p:sp>
        <p:nvSpPr>
          <p:cNvPr id="186" name="Google Shape;186;p28"/>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Clr>
                <a:schemeClr val="lt1"/>
              </a:buClr>
              <a:buSzPts val="8000"/>
              <a:buFont typeface="Twentieth Century"/>
              <a:buNone/>
            </a:pPr>
            <a:r>
              <a:rPr lang="iw-IL"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כרטיס שם">
  <p:cSld name="כרטיס שם">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9"/>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250"/>
              <a:buNone/>
              <a:defRPr sz="18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90" name="Google Shape;190;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91" name="Google Shape;191;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92" name="Google Shape;192;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30"/>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96" name="Google Shape;196;p30"/>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197" name="Google Shape;197;p30"/>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98" name="Google Shape;198;p30"/>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199" name="Google Shape;199;p30"/>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0" name="Google Shape;200;p30"/>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1" name="Google Shape;201;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02" name="Google Shape;202;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03" name="Google Shape;203;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31"/>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07" name="Google Shape;207;p31"/>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08" name="Google Shape;208;p31"/>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09" name="Google Shape;209;p31"/>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0" name="Google Shape;210;p31"/>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1" name="Google Shape;211;p31"/>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2" name="Google Shape;212;p31"/>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r" rtl="1">
              <a:lnSpc>
                <a:spcPct val="90000"/>
              </a:lnSpc>
              <a:spcBef>
                <a:spcPts val="1000"/>
              </a:spcBef>
              <a:spcAft>
                <a:spcPts val="0"/>
              </a:spcAft>
              <a:buClr>
                <a:schemeClr val="lt1"/>
              </a:buClr>
              <a:buSzPts val="2500"/>
              <a:buNone/>
              <a:defRPr sz="20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213" name="Google Shape;213;p31"/>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4" name="Google Shape;214;p31"/>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1750"/>
              <a:buNone/>
              <a:defRPr sz="1400"/>
            </a:lvl1pPr>
            <a:lvl2pPr marL="914400" lvl="1" indent="-228600" algn="r" rtl="1">
              <a:lnSpc>
                <a:spcPct val="120000"/>
              </a:lnSpc>
              <a:spcBef>
                <a:spcPts val="500"/>
              </a:spcBef>
              <a:spcAft>
                <a:spcPts val="0"/>
              </a:spcAft>
              <a:buClr>
                <a:schemeClr val="lt1"/>
              </a:buClr>
              <a:buSzPts val="1500"/>
              <a:buNone/>
              <a:defRPr sz="1200"/>
            </a:lvl2pPr>
            <a:lvl3pPr marL="1371600" lvl="2" indent="-228600" algn="r" rtl="1">
              <a:lnSpc>
                <a:spcPct val="120000"/>
              </a:lnSpc>
              <a:spcBef>
                <a:spcPts val="500"/>
              </a:spcBef>
              <a:spcAft>
                <a:spcPts val="0"/>
              </a:spcAft>
              <a:buClr>
                <a:schemeClr val="lt1"/>
              </a:buClr>
              <a:buSzPts val="1250"/>
              <a:buNone/>
              <a:defRPr sz="1000"/>
            </a:lvl3pPr>
            <a:lvl4pPr marL="1828800" lvl="3" indent="-228600" algn="r" rtl="1">
              <a:lnSpc>
                <a:spcPct val="120000"/>
              </a:lnSpc>
              <a:spcBef>
                <a:spcPts val="500"/>
              </a:spcBef>
              <a:spcAft>
                <a:spcPts val="0"/>
              </a:spcAft>
              <a:buClr>
                <a:schemeClr val="lt1"/>
              </a:buClr>
              <a:buSzPts val="1125"/>
              <a:buNone/>
              <a:defRPr sz="900"/>
            </a:lvl4pPr>
            <a:lvl5pPr marL="2286000" lvl="4" indent="-228600" algn="r" rtl="1">
              <a:lnSpc>
                <a:spcPct val="120000"/>
              </a:lnSpc>
              <a:spcBef>
                <a:spcPts val="500"/>
              </a:spcBef>
              <a:spcAft>
                <a:spcPts val="0"/>
              </a:spcAft>
              <a:buClr>
                <a:schemeClr val="lt1"/>
              </a:buClr>
              <a:buSzPts val="1125"/>
              <a:buNone/>
              <a:defRPr sz="900"/>
            </a:lvl5pPr>
            <a:lvl6pPr marL="2743200" lvl="5" indent="-228600" algn="r" rtl="1">
              <a:lnSpc>
                <a:spcPct val="120000"/>
              </a:lnSpc>
              <a:spcBef>
                <a:spcPts val="500"/>
              </a:spcBef>
              <a:spcAft>
                <a:spcPts val="0"/>
              </a:spcAft>
              <a:buClr>
                <a:schemeClr val="lt1"/>
              </a:buClr>
              <a:buSzPts val="1125"/>
              <a:buNone/>
              <a:defRPr sz="900"/>
            </a:lvl6pPr>
            <a:lvl7pPr marL="3200400" lvl="6" indent="-228600" algn="r" rtl="1">
              <a:lnSpc>
                <a:spcPct val="120000"/>
              </a:lnSpc>
              <a:spcBef>
                <a:spcPts val="500"/>
              </a:spcBef>
              <a:spcAft>
                <a:spcPts val="0"/>
              </a:spcAft>
              <a:buClr>
                <a:schemeClr val="lt1"/>
              </a:buClr>
              <a:buSzPts val="1125"/>
              <a:buNone/>
              <a:defRPr sz="900"/>
            </a:lvl7pPr>
            <a:lvl8pPr marL="3657600" lvl="7" indent="-228600" algn="r" rtl="1">
              <a:lnSpc>
                <a:spcPct val="120000"/>
              </a:lnSpc>
              <a:spcBef>
                <a:spcPts val="500"/>
              </a:spcBef>
              <a:spcAft>
                <a:spcPts val="0"/>
              </a:spcAft>
              <a:buClr>
                <a:schemeClr val="lt1"/>
              </a:buClr>
              <a:buSzPts val="1125"/>
              <a:buNone/>
              <a:defRPr sz="900"/>
            </a:lvl8pPr>
            <a:lvl9pPr marL="4114800" lvl="8" indent="-228600" algn="r" rtl="1">
              <a:lnSpc>
                <a:spcPct val="120000"/>
              </a:lnSpc>
              <a:spcBef>
                <a:spcPts val="500"/>
              </a:spcBef>
              <a:spcAft>
                <a:spcPts val="0"/>
              </a:spcAft>
              <a:buClr>
                <a:schemeClr val="lt1"/>
              </a:buClr>
              <a:buSzPts val="1125"/>
              <a:buNone/>
              <a:defRPr sz="900"/>
            </a:lvl9pPr>
          </a:lstStyle>
          <a:p>
            <a:endParaRPr/>
          </a:p>
        </p:txBody>
      </p:sp>
      <p:sp>
        <p:nvSpPr>
          <p:cNvPr id="215" name="Google Shape;215;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6" name="Google Shape;216;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7" name="Google Shape;217;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32"/>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21" name="Google Shape;221;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22" name="Google Shape;222;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23" name="Google Shape;223;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224"/>
        <p:cNvGrpSpPr/>
        <p:nvPr/>
      </p:nvGrpSpPr>
      <p:grpSpPr>
        <a:xfrm>
          <a:off x="0" y="0"/>
          <a:ext cx="0" cy="0"/>
          <a:chOff x="0" y="0"/>
          <a:chExt cx="0" cy="0"/>
        </a:xfrm>
      </p:grpSpPr>
      <p:sp>
        <p:nvSpPr>
          <p:cNvPr id="225" name="Google Shape;225;p33"/>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33"/>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227" name="Google Shape;227;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28" name="Google Shape;228;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29" name="Google Shape;229;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8"/>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17" name="Google Shape;117;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18" name="Google Shape;118;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19" name="Google Shape;119;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250"/>
              <a:buNone/>
              <a:defRPr sz="1800" cap="none">
                <a:solidFill>
                  <a:schemeClr val="lt1"/>
                </a:solidFill>
              </a:defRPr>
            </a:lvl1pPr>
            <a:lvl2pPr marL="914400" lvl="1" indent="-228600" algn="r" rtl="1">
              <a:lnSpc>
                <a:spcPct val="120000"/>
              </a:lnSpc>
              <a:spcBef>
                <a:spcPts val="500"/>
              </a:spcBef>
              <a:spcAft>
                <a:spcPts val="0"/>
              </a:spcAft>
              <a:buClr>
                <a:schemeClr val="lt1"/>
              </a:buClr>
              <a:buSzPts val="2250"/>
              <a:buNone/>
              <a:defRPr sz="1800">
                <a:solidFill>
                  <a:schemeClr val="lt1"/>
                </a:solidFill>
              </a:defRPr>
            </a:lvl2pPr>
            <a:lvl3pPr marL="1371600" lvl="2" indent="-228600" algn="r" rtl="1">
              <a:lnSpc>
                <a:spcPct val="120000"/>
              </a:lnSpc>
              <a:spcBef>
                <a:spcPts val="500"/>
              </a:spcBef>
              <a:spcAft>
                <a:spcPts val="0"/>
              </a:spcAft>
              <a:buClr>
                <a:schemeClr val="lt1"/>
              </a:buClr>
              <a:buSzPts val="2250"/>
              <a:buNone/>
              <a:defRPr sz="1800">
                <a:solidFill>
                  <a:schemeClr val="lt1"/>
                </a:solidFill>
              </a:defRPr>
            </a:lvl3pPr>
            <a:lvl4pPr marL="1828800" lvl="3" indent="-228600" algn="r" rtl="1">
              <a:lnSpc>
                <a:spcPct val="120000"/>
              </a:lnSpc>
              <a:spcBef>
                <a:spcPts val="500"/>
              </a:spcBef>
              <a:spcAft>
                <a:spcPts val="0"/>
              </a:spcAft>
              <a:buClr>
                <a:schemeClr val="lt1"/>
              </a:buClr>
              <a:buSzPts val="2000"/>
              <a:buNone/>
              <a:defRPr sz="1600">
                <a:solidFill>
                  <a:schemeClr val="lt1"/>
                </a:solidFill>
              </a:defRPr>
            </a:lvl4pPr>
            <a:lvl5pPr marL="2286000" lvl="4" indent="-228600" algn="r" rtl="1">
              <a:lnSpc>
                <a:spcPct val="120000"/>
              </a:lnSpc>
              <a:spcBef>
                <a:spcPts val="500"/>
              </a:spcBef>
              <a:spcAft>
                <a:spcPts val="0"/>
              </a:spcAft>
              <a:buClr>
                <a:schemeClr val="lt1"/>
              </a:buClr>
              <a:buSzPts val="2000"/>
              <a:buNone/>
              <a:defRPr sz="1600">
                <a:solidFill>
                  <a:schemeClr val="lt1"/>
                </a:solidFill>
              </a:defRPr>
            </a:lvl5pPr>
            <a:lvl6pPr marL="2743200" lvl="5" indent="-228600" algn="r" rtl="1">
              <a:lnSpc>
                <a:spcPct val="120000"/>
              </a:lnSpc>
              <a:spcBef>
                <a:spcPts val="500"/>
              </a:spcBef>
              <a:spcAft>
                <a:spcPts val="0"/>
              </a:spcAft>
              <a:buClr>
                <a:schemeClr val="lt1"/>
              </a:buClr>
              <a:buSzPts val="2000"/>
              <a:buNone/>
              <a:defRPr sz="1600">
                <a:solidFill>
                  <a:schemeClr val="lt1"/>
                </a:solidFill>
              </a:defRPr>
            </a:lvl6pPr>
            <a:lvl7pPr marL="3200400" lvl="6" indent="-228600" algn="r" rtl="1">
              <a:lnSpc>
                <a:spcPct val="120000"/>
              </a:lnSpc>
              <a:spcBef>
                <a:spcPts val="500"/>
              </a:spcBef>
              <a:spcAft>
                <a:spcPts val="0"/>
              </a:spcAft>
              <a:buClr>
                <a:schemeClr val="lt1"/>
              </a:buClr>
              <a:buSzPts val="2000"/>
              <a:buNone/>
              <a:defRPr sz="1600">
                <a:solidFill>
                  <a:schemeClr val="lt1"/>
                </a:solidFill>
              </a:defRPr>
            </a:lvl7pPr>
            <a:lvl8pPr marL="3657600" lvl="7" indent="-228600" algn="r" rtl="1">
              <a:lnSpc>
                <a:spcPct val="120000"/>
              </a:lnSpc>
              <a:spcBef>
                <a:spcPts val="500"/>
              </a:spcBef>
              <a:spcAft>
                <a:spcPts val="0"/>
              </a:spcAft>
              <a:buClr>
                <a:schemeClr val="lt1"/>
              </a:buClr>
              <a:buSzPts val="2000"/>
              <a:buNone/>
              <a:defRPr sz="1600">
                <a:solidFill>
                  <a:schemeClr val="lt1"/>
                </a:solidFill>
              </a:defRPr>
            </a:lvl8pPr>
            <a:lvl9pPr marL="4114800" lvl="8" indent="-228600" algn="r" rtl="1">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24" name="Google Shape;124;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25" name="Google Shape;125;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0"/>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29" name="Google Shape;129;p20"/>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0" name="Google Shape;130;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31" name="Google Shape;131;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32" name="Google Shape;132;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השוואה" type="twoTxTwoObj">
  <p:cSld name="TWO_OBJECTS_WITH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36" name="Google Shape;136;p21"/>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7" name="Google Shape;137;p21"/>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r" rtl="1">
              <a:lnSpc>
                <a:spcPct val="90000"/>
              </a:lnSpc>
              <a:spcBef>
                <a:spcPts val="1000"/>
              </a:spcBef>
              <a:spcAft>
                <a:spcPts val="0"/>
              </a:spcAft>
              <a:buClr>
                <a:schemeClr val="lt1"/>
              </a:buClr>
              <a:buSzPts val="3000"/>
              <a:buNone/>
              <a:defRPr sz="2400" b="0" cap="none">
                <a:solidFill>
                  <a:schemeClr val="lt1"/>
                </a:solidFill>
              </a:defRPr>
            </a:lvl1pPr>
            <a:lvl2pPr marL="914400" lvl="1" indent="-228600" algn="r" rtl="1">
              <a:lnSpc>
                <a:spcPct val="120000"/>
              </a:lnSpc>
              <a:spcBef>
                <a:spcPts val="500"/>
              </a:spcBef>
              <a:spcAft>
                <a:spcPts val="0"/>
              </a:spcAft>
              <a:buClr>
                <a:schemeClr val="lt1"/>
              </a:buClr>
              <a:buSzPts val="2500"/>
              <a:buNone/>
              <a:defRPr sz="2000" b="1"/>
            </a:lvl2pPr>
            <a:lvl3pPr marL="1371600" lvl="2" indent="-228600" algn="r" rtl="1">
              <a:lnSpc>
                <a:spcPct val="120000"/>
              </a:lnSpc>
              <a:spcBef>
                <a:spcPts val="500"/>
              </a:spcBef>
              <a:spcAft>
                <a:spcPts val="0"/>
              </a:spcAft>
              <a:buClr>
                <a:schemeClr val="lt1"/>
              </a:buClr>
              <a:buSzPts val="2250"/>
              <a:buNone/>
              <a:defRPr sz="1800" b="1"/>
            </a:lvl3pPr>
            <a:lvl4pPr marL="1828800" lvl="3" indent="-228600" algn="r" rtl="1">
              <a:lnSpc>
                <a:spcPct val="120000"/>
              </a:lnSpc>
              <a:spcBef>
                <a:spcPts val="500"/>
              </a:spcBef>
              <a:spcAft>
                <a:spcPts val="0"/>
              </a:spcAft>
              <a:buClr>
                <a:schemeClr val="lt1"/>
              </a:buClr>
              <a:buSzPts val="2000"/>
              <a:buNone/>
              <a:defRPr sz="1600" b="1"/>
            </a:lvl4pPr>
            <a:lvl5pPr marL="2286000" lvl="4" indent="-228600" algn="r" rtl="1">
              <a:lnSpc>
                <a:spcPct val="120000"/>
              </a:lnSpc>
              <a:spcBef>
                <a:spcPts val="500"/>
              </a:spcBef>
              <a:spcAft>
                <a:spcPts val="0"/>
              </a:spcAft>
              <a:buClr>
                <a:schemeClr val="lt1"/>
              </a:buClr>
              <a:buSzPts val="2000"/>
              <a:buNone/>
              <a:defRPr sz="1600" b="1"/>
            </a:lvl5pPr>
            <a:lvl6pPr marL="2743200" lvl="5" indent="-228600" algn="r" rtl="1">
              <a:lnSpc>
                <a:spcPct val="120000"/>
              </a:lnSpc>
              <a:spcBef>
                <a:spcPts val="500"/>
              </a:spcBef>
              <a:spcAft>
                <a:spcPts val="0"/>
              </a:spcAft>
              <a:buClr>
                <a:schemeClr val="lt1"/>
              </a:buClr>
              <a:buSzPts val="2000"/>
              <a:buNone/>
              <a:defRPr sz="1600" b="1"/>
            </a:lvl6pPr>
            <a:lvl7pPr marL="3200400" lvl="6" indent="-228600" algn="r" rtl="1">
              <a:lnSpc>
                <a:spcPct val="120000"/>
              </a:lnSpc>
              <a:spcBef>
                <a:spcPts val="500"/>
              </a:spcBef>
              <a:spcAft>
                <a:spcPts val="0"/>
              </a:spcAft>
              <a:buClr>
                <a:schemeClr val="lt1"/>
              </a:buClr>
              <a:buSzPts val="2000"/>
              <a:buNone/>
              <a:defRPr sz="1600" b="1"/>
            </a:lvl7pPr>
            <a:lvl8pPr marL="3657600" lvl="7" indent="-228600" algn="r" rtl="1">
              <a:lnSpc>
                <a:spcPct val="120000"/>
              </a:lnSpc>
              <a:spcBef>
                <a:spcPts val="500"/>
              </a:spcBef>
              <a:spcAft>
                <a:spcPts val="0"/>
              </a:spcAft>
              <a:buClr>
                <a:schemeClr val="lt1"/>
              </a:buClr>
              <a:buSzPts val="2000"/>
              <a:buNone/>
              <a:defRPr sz="1600" b="1"/>
            </a:lvl8pPr>
            <a:lvl9pPr marL="4114800" lvl="8" indent="-228600" algn="r" rtl="1">
              <a:lnSpc>
                <a:spcPct val="120000"/>
              </a:lnSpc>
              <a:spcBef>
                <a:spcPts val="500"/>
              </a:spcBef>
              <a:spcAft>
                <a:spcPts val="0"/>
              </a:spcAft>
              <a:buClr>
                <a:schemeClr val="lt1"/>
              </a:buClr>
              <a:buSzPts val="2000"/>
              <a:buNone/>
              <a:defRPr sz="1600" b="1"/>
            </a:lvl9pPr>
          </a:lstStyle>
          <a:p>
            <a:endParaRPr/>
          </a:p>
        </p:txBody>
      </p:sp>
      <p:sp>
        <p:nvSpPr>
          <p:cNvPr id="138" name="Google Shape;138;p21"/>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39" name="Google Shape;139;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40" name="Google Shape;140;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41" name="Google Shape;141;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r" rtl="1">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45" name="Google Shape;145;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147"/>
        <p:cNvGrpSpPr/>
        <p:nvPr/>
      </p:nvGrpSpPr>
      <p:grpSpPr>
        <a:xfrm>
          <a:off x="0" y="0"/>
          <a:ext cx="0" cy="0"/>
          <a:chOff x="0" y="0"/>
          <a:chExt cx="0" cy="0"/>
        </a:xfrm>
      </p:grpSpPr>
      <p:sp>
        <p:nvSpPr>
          <p:cNvPr id="148" name="Google Shape;148;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49" name="Google Shape;149;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50" name="Google Shape;150;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24"/>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r" rtl="1">
              <a:lnSpc>
                <a:spcPct val="120000"/>
              </a:lnSpc>
              <a:spcBef>
                <a:spcPts val="1000"/>
              </a:spcBef>
              <a:spcAft>
                <a:spcPts val="0"/>
              </a:spcAft>
              <a:buClr>
                <a:schemeClr val="lt1"/>
              </a:buClr>
              <a:buSzPts val="2250"/>
              <a:buChar char="•"/>
              <a:defRPr/>
            </a:lvl1pPr>
            <a:lvl2pPr marL="914400" lvl="1" indent="-371475" algn="r" rtl="1">
              <a:lnSpc>
                <a:spcPct val="120000"/>
              </a:lnSpc>
              <a:spcBef>
                <a:spcPts val="500"/>
              </a:spcBef>
              <a:spcAft>
                <a:spcPts val="0"/>
              </a:spcAft>
              <a:buClr>
                <a:schemeClr val="lt1"/>
              </a:buClr>
              <a:buSzPts val="2250"/>
              <a:buChar char="•"/>
              <a:defRPr/>
            </a:lvl2pPr>
            <a:lvl3pPr marL="1371600" lvl="2" indent="-371475" algn="r" rtl="1">
              <a:lnSpc>
                <a:spcPct val="120000"/>
              </a:lnSpc>
              <a:spcBef>
                <a:spcPts val="500"/>
              </a:spcBef>
              <a:spcAft>
                <a:spcPts val="0"/>
              </a:spcAft>
              <a:buClr>
                <a:schemeClr val="lt1"/>
              </a:buClr>
              <a:buSzPts val="2250"/>
              <a:buChar char="•"/>
              <a:defRPr/>
            </a:lvl3pPr>
            <a:lvl4pPr marL="1828800" lvl="3" indent="-371475" algn="r" rtl="1">
              <a:lnSpc>
                <a:spcPct val="120000"/>
              </a:lnSpc>
              <a:spcBef>
                <a:spcPts val="500"/>
              </a:spcBef>
              <a:spcAft>
                <a:spcPts val="0"/>
              </a:spcAft>
              <a:buClr>
                <a:schemeClr val="lt1"/>
              </a:buClr>
              <a:buSzPts val="2250"/>
              <a:buChar char="•"/>
              <a:defRPr/>
            </a:lvl4pPr>
            <a:lvl5pPr marL="2286000" lvl="4" indent="-371475" algn="r" rtl="1">
              <a:lnSpc>
                <a:spcPct val="120000"/>
              </a:lnSpc>
              <a:spcBef>
                <a:spcPts val="500"/>
              </a:spcBef>
              <a:spcAft>
                <a:spcPts val="0"/>
              </a:spcAft>
              <a:buClr>
                <a:schemeClr val="lt1"/>
              </a:buClr>
              <a:buSzPts val="2250"/>
              <a:buChar char="•"/>
              <a:defRPr/>
            </a:lvl5pPr>
            <a:lvl6pPr marL="2743200" lvl="5" indent="-371475" algn="r" rtl="1">
              <a:lnSpc>
                <a:spcPct val="120000"/>
              </a:lnSpc>
              <a:spcBef>
                <a:spcPts val="500"/>
              </a:spcBef>
              <a:spcAft>
                <a:spcPts val="0"/>
              </a:spcAft>
              <a:buClr>
                <a:schemeClr val="lt1"/>
              </a:buClr>
              <a:buSzPts val="2250"/>
              <a:buChar char="•"/>
              <a:defRPr/>
            </a:lvl6pPr>
            <a:lvl7pPr marL="3200400" lvl="6" indent="-371475" algn="r" rtl="1">
              <a:lnSpc>
                <a:spcPct val="120000"/>
              </a:lnSpc>
              <a:spcBef>
                <a:spcPts val="500"/>
              </a:spcBef>
              <a:spcAft>
                <a:spcPts val="0"/>
              </a:spcAft>
              <a:buClr>
                <a:schemeClr val="lt1"/>
              </a:buClr>
              <a:buSzPts val="2250"/>
              <a:buChar char="•"/>
              <a:defRPr/>
            </a:lvl7pPr>
            <a:lvl8pPr marL="3657600" lvl="7" indent="-371475" algn="r" rtl="1">
              <a:lnSpc>
                <a:spcPct val="120000"/>
              </a:lnSpc>
              <a:spcBef>
                <a:spcPts val="500"/>
              </a:spcBef>
              <a:spcAft>
                <a:spcPts val="0"/>
              </a:spcAft>
              <a:buClr>
                <a:schemeClr val="lt1"/>
              </a:buClr>
              <a:buSzPts val="2250"/>
              <a:buChar char="•"/>
              <a:defRPr/>
            </a:lvl8pPr>
            <a:lvl9pPr marL="4114800" lvl="8" indent="-371475" algn="r" rtl="1">
              <a:lnSpc>
                <a:spcPct val="120000"/>
              </a:lnSpc>
              <a:spcBef>
                <a:spcPts val="500"/>
              </a:spcBef>
              <a:spcAft>
                <a:spcPts val="0"/>
              </a:spcAft>
              <a:buClr>
                <a:schemeClr val="lt1"/>
              </a:buClr>
              <a:buSzPts val="2250"/>
              <a:buChar char="•"/>
              <a:defRPr/>
            </a:lvl9pPr>
          </a:lstStyle>
          <a:p>
            <a:endParaRPr/>
          </a:p>
        </p:txBody>
      </p:sp>
      <p:sp>
        <p:nvSpPr>
          <p:cNvPr id="154" name="Google Shape;154;p24"/>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55" name="Google Shape;15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56" name="Google Shape;15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57" name="Google Shape;15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r" rtl="1">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25"/>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r" rtl="1">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r" rtl="1">
              <a:lnSpc>
                <a:spcPct val="120000"/>
              </a:lnSpc>
              <a:spcBef>
                <a:spcPts val="500"/>
              </a:spcBef>
              <a:spcAft>
                <a:spcPts val="0"/>
              </a:spcAft>
              <a:buClr>
                <a:schemeClr val="lt1"/>
              </a:buClr>
              <a:buSzPts val="3500"/>
              <a:buFont typeface="Arial"/>
              <a:buNone/>
              <a:defRPr sz="2800" b="0" i="0" u="none" strike="noStrike" cap="none">
                <a:solidFill>
                  <a:schemeClr val="lt1"/>
                </a:solidFill>
                <a:latin typeface="Twentieth Century"/>
                <a:ea typeface="Twentieth Century"/>
                <a:cs typeface="Twentieth Century"/>
                <a:sym typeface="Twentieth Century"/>
              </a:defRPr>
            </a:lvl2pPr>
            <a:lvl3pPr marR="0" lvl="2" algn="r" rtl="1">
              <a:lnSpc>
                <a:spcPct val="120000"/>
              </a:lnSpc>
              <a:spcBef>
                <a:spcPts val="5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3pPr>
            <a:lvl4pPr marR="0" lvl="3"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4pPr>
            <a:lvl5pPr marR="0" lvl="4"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5pPr>
            <a:lvl6pPr marR="0" lvl="5"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6pPr>
            <a:lvl7pPr marR="0" lvl="6"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7pPr>
            <a:lvl8pPr marR="0" lvl="7"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8pPr>
            <a:lvl9pPr marR="0" lvl="8" algn="r" rtl="1">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1" name="Google Shape;161;p25"/>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r" rtl="1">
              <a:lnSpc>
                <a:spcPct val="120000"/>
              </a:lnSpc>
              <a:spcBef>
                <a:spcPts val="1000"/>
              </a:spcBef>
              <a:spcAft>
                <a:spcPts val="0"/>
              </a:spcAft>
              <a:buClr>
                <a:schemeClr val="lt1"/>
              </a:buClr>
              <a:buSzPts val="2000"/>
              <a:buNone/>
              <a:defRPr sz="1600"/>
            </a:lvl1pPr>
            <a:lvl2pPr marL="914400" lvl="1" indent="-228600" algn="r" rtl="1">
              <a:lnSpc>
                <a:spcPct val="120000"/>
              </a:lnSpc>
              <a:spcBef>
                <a:spcPts val="500"/>
              </a:spcBef>
              <a:spcAft>
                <a:spcPts val="0"/>
              </a:spcAft>
              <a:buClr>
                <a:schemeClr val="lt1"/>
              </a:buClr>
              <a:buSzPts val="1750"/>
              <a:buNone/>
              <a:defRPr sz="1400"/>
            </a:lvl2pPr>
            <a:lvl3pPr marL="1371600" lvl="2" indent="-228600" algn="r" rtl="1">
              <a:lnSpc>
                <a:spcPct val="120000"/>
              </a:lnSpc>
              <a:spcBef>
                <a:spcPts val="500"/>
              </a:spcBef>
              <a:spcAft>
                <a:spcPts val="0"/>
              </a:spcAft>
              <a:buClr>
                <a:schemeClr val="lt1"/>
              </a:buClr>
              <a:buSzPts val="1500"/>
              <a:buNone/>
              <a:defRPr sz="1200"/>
            </a:lvl3pPr>
            <a:lvl4pPr marL="1828800" lvl="3" indent="-228600" algn="r" rtl="1">
              <a:lnSpc>
                <a:spcPct val="120000"/>
              </a:lnSpc>
              <a:spcBef>
                <a:spcPts val="500"/>
              </a:spcBef>
              <a:spcAft>
                <a:spcPts val="0"/>
              </a:spcAft>
              <a:buClr>
                <a:schemeClr val="lt1"/>
              </a:buClr>
              <a:buSzPts val="1250"/>
              <a:buNone/>
              <a:defRPr sz="1000"/>
            </a:lvl4pPr>
            <a:lvl5pPr marL="2286000" lvl="4" indent="-228600" algn="r" rtl="1">
              <a:lnSpc>
                <a:spcPct val="120000"/>
              </a:lnSpc>
              <a:spcBef>
                <a:spcPts val="500"/>
              </a:spcBef>
              <a:spcAft>
                <a:spcPts val="0"/>
              </a:spcAft>
              <a:buClr>
                <a:schemeClr val="lt1"/>
              </a:buClr>
              <a:buSzPts val="1250"/>
              <a:buNone/>
              <a:defRPr sz="1000"/>
            </a:lvl5pPr>
            <a:lvl6pPr marL="2743200" lvl="5" indent="-228600" algn="r" rtl="1">
              <a:lnSpc>
                <a:spcPct val="120000"/>
              </a:lnSpc>
              <a:spcBef>
                <a:spcPts val="500"/>
              </a:spcBef>
              <a:spcAft>
                <a:spcPts val="0"/>
              </a:spcAft>
              <a:buClr>
                <a:schemeClr val="lt1"/>
              </a:buClr>
              <a:buSzPts val="1250"/>
              <a:buNone/>
              <a:defRPr sz="1000"/>
            </a:lvl6pPr>
            <a:lvl7pPr marL="3200400" lvl="6" indent="-228600" algn="r" rtl="1">
              <a:lnSpc>
                <a:spcPct val="120000"/>
              </a:lnSpc>
              <a:spcBef>
                <a:spcPts val="500"/>
              </a:spcBef>
              <a:spcAft>
                <a:spcPts val="0"/>
              </a:spcAft>
              <a:buClr>
                <a:schemeClr val="lt1"/>
              </a:buClr>
              <a:buSzPts val="1250"/>
              <a:buNone/>
              <a:defRPr sz="1000"/>
            </a:lvl7pPr>
            <a:lvl8pPr marL="3657600" lvl="7" indent="-228600" algn="r" rtl="1">
              <a:lnSpc>
                <a:spcPct val="120000"/>
              </a:lnSpc>
              <a:spcBef>
                <a:spcPts val="500"/>
              </a:spcBef>
              <a:spcAft>
                <a:spcPts val="0"/>
              </a:spcAft>
              <a:buClr>
                <a:schemeClr val="lt1"/>
              </a:buClr>
              <a:buSzPts val="1250"/>
              <a:buNone/>
              <a:defRPr sz="1000"/>
            </a:lvl8pPr>
            <a:lvl9pPr marL="4114800" lvl="8" indent="-228600" algn="r" rtl="1">
              <a:lnSpc>
                <a:spcPct val="120000"/>
              </a:lnSpc>
              <a:spcBef>
                <a:spcPts val="500"/>
              </a:spcBef>
              <a:spcAft>
                <a:spcPts val="0"/>
              </a:spcAft>
              <a:buClr>
                <a:schemeClr val="lt1"/>
              </a:buClr>
              <a:buSzPts val="1250"/>
              <a:buNone/>
              <a:defRPr sz="1000"/>
            </a:lvl9pPr>
          </a:lstStyle>
          <a:p>
            <a:endParaRPr/>
          </a:p>
        </p:txBody>
      </p:sp>
      <p:sp>
        <p:nvSpPr>
          <p:cNvPr id="162" name="Google Shape;162;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63" name="Google Shape;163;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164" name="Google Shape;164;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a:lvl1pPr>
            <a:lvl2pPr marL="0" lvl="1" indent="0" algn="r" rtl="1">
              <a:spcBef>
                <a:spcPts val="0"/>
              </a:spcBef>
              <a:buNone/>
              <a:defRPr/>
            </a:lvl2pPr>
            <a:lvl3pPr marL="0" lvl="2" indent="0" algn="r" rtl="1">
              <a:spcBef>
                <a:spcPts val="0"/>
              </a:spcBef>
              <a:buNone/>
              <a:defRPr/>
            </a:lvl3pPr>
            <a:lvl4pPr marL="0" lvl="3" indent="0" algn="r" rtl="1">
              <a:spcBef>
                <a:spcPts val="0"/>
              </a:spcBef>
              <a:buNone/>
              <a:defRPr/>
            </a:lvl4pPr>
            <a:lvl5pPr marL="0" lvl="4" indent="0" algn="r" rtl="1">
              <a:spcBef>
                <a:spcPts val="0"/>
              </a:spcBef>
              <a:buNone/>
              <a:defRPr/>
            </a:lvl5pPr>
            <a:lvl6pPr marL="0" lvl="5" indent="0" algn="r" rtl="1">
              <a:spcBef>
                <a:spcPts val="0"/>
              </a:spcBef>
              <a:buNone/>
              <a:defRPr/>
            </a:lvl6pPr>
            <a:lvl7pPr marL="0" lvl="6" indent="0" algn="r" rtl="1">
              <a:spcBef>
                <a:spcPts val="0"/>
              </a:spcBef>
              <a:buNone/>
              <a:defRPr/>
            </a:lvl7pPr>
            <a:lvl8pPr marL="0" lvl="7" indent="0" algn="r" rtl="1">
              <a:spcBef>
                <a:spcPts val="0"/>
              </a:spcBef>
              <a:buNone/>
              <a:defRPr/>
            </a:lvl8pPr>
            <a:lvl9pPr marL="0" lvl="8" indent="0" algn="r" rtl="1">
              <a:spcBef>
                <a:spcPts val="0"/>
              </a:spcBef>
              <a:buNone/>
              <a:defRPr/>
            </a:lvl9pPr>
          </a:lstStyle>
          <a:p>
            <a:pPr marL="0" lvl="0" indent="0" algn="r" rtl="1">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6"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6"/>
          <p:cNvGrpSpPr/>
          <p:nvPr/>
        </p:nvGrpSpPr>
        <p:grpSpPr>
          <a:xfrm>
            <a:off x="-14288" y="0"/>
            <a:ext cx="12053888" cy="6858001"/>
            <a:chOff x="-14288" y="0"/>
            <a:chExt cx="12053888" cy="6858001"/>
          </a:xfrm>
        </p:grpSpPr>
        <p:grpSp>
          <p:nvGrpSpPr>
            <p:cNvPr id="8" name="Google Shape;8;p16"/>
            <p:cNvGrpSpPr/>
            <p:nvPr/>
          </p:nvGrpSpPr>
          <p:grpSpPr>
            <a:xfrm>
              <a:off x="-14288" y="0"/>
              <a:ext cx="1220788" cy="6858001"/>
              <a:chOff x="-14288" y="0"/>
              <a:chExt cx="1220788" cy="6858001"/>
            </a:xfrm>
          </p:grpSpPr>
          <p:sp>
            <p:nvSpPr>
              <p:cNvPr id="9" name="Google Shape;9;p16"/>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6"/>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6"/>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6"/>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6"/>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6"/>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6"/>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6"/>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6"/>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6"/>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6"/>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6"/>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6"/>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6"/>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6"/>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6"/>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6"/>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6"/>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6"/>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6"/>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6"/>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6"/>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6"/>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6"/>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6"/>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6"/>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6"/>
            <p:cNvGrpSpPr/>
            <p:nvPr/>
          </p:nvGrpSpPr>
          <p:grpSpPr>
            <a:xfrm>
              <a:off x="11364912" y="0"/>
              <a:ext cx="674688" cy="6848476"/>
              <a:chOff x="11364912" y="0"/>
              <a:chExt cx="674688" cy="6848476"/>
            </a:xfrm>
          </p:grpSpPr>
          <p:sp>
            <p:nvSpPr>
              <p:cNvPr id="37" name="Google Shape;37;p16"/>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6"/>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6"/>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6"/>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6"/>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6"/>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6"/>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6"/>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6"/>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6"/>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r" rtl="1">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r" rtl="1">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r" rtl="1">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r" rtl="1">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r" rtl="1">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r" rtl="1">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1">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1">
              <a:spcBef>
                <a:spcPts val="0"/>
              </a:spcBef>
              <a:spcAft>
                <a:spcPts val="0"/>
              </a:spcAft>
              <a:buNone/>
            </a:pPr>
            <a:fld id="{00000000-1234-1234-1234-123412341234}" type="slidenum">
              <a:rPr lang="iw-I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hyperlink" Target="https://scikit-image.org/docs/0.14.x/api/skimage.data.html#skimage.data.lfw_subse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hyperlink" Target="https://scikit-image.org/docs/dev/api/skimage.data.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r" rtl="1">
              <a:lnSpc>
                <a:spcPct val="90000"/>
              </a:lnSpc>
              <a:spcBef>
                <a:spcPts val="0"/>
              </a:spcBef>
              <a:spcAft>
                <a:spcPts val="0"/>
              </a:spcAft>
              <a:buClr>
                <a:schemeClr val="lt1"/>
              </a:buClr>
              <a:buSzPts val="4800"/>
              <a:buFont typeface="Twentieth Century"/>
              <a:buNone/>
            </a:pPr>
            <a:r>
              <a:rPr lang="iw-IL" dirty="0"/>
              <a:t>הצגת </a:t>
            </a:r>
            <a:r>
              <a:rPr lang="iw-IL" dirty="0" smtClean="0"/>
              <a:t>פרוייקט</a:t>
            </a:r>
            <a:r>
              <a:rPr lang="he-IL" dirty="0" smtClean="0"/>
              <a:t> - </a:t>
            </a:r>
            <a:r>
              <a:rPr lang="en-US" dirty="0" err="1" smtClean="0"/>
              <a:t>faceIT</a:t>
            </a:r>
            <a:endParaRPr dirty="0"/>
          </a:p>
        </p:txBody>
      </p:sp>
      <p:sp>
        <p:nvSpPr>
          <p:cNvPr id="235" name="Google Shape;235;p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p>
            <a:pPr marL="0" lvl="0" indent="0" algn="r" rtl="1">
              <a:lnSpc>
                <a:spcPct val="120000"/>
              </a:lnSpc>
              <a:spcBef>
                <a:spcPts val="0"/>
              </a:spcBef>
              <a:spcAft>
                <a:spcPts val="0"/>
              </a:spcAft>
              <a:buClr>
                <a:schemeClr val="lt2"/>
              </a:buClr>
              <a:buSzPts val="2500"/>
              <a:buNone/>
            </a:pPr>
            <a:r>
              <a:rPr lang="iw-IL"/>
              <a:t>מציגים: בן שמאכה ויהל מנור</a:t>
            </a:r>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37" y="378186"/>
            <a:ext cx="2725385" cy="10373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846d6f2a19_0_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r" rtl="1">
              <a:spcBef>
                <a:spcPts val="0"/>
              </a:spcBef>
              <a:spcAft>
                <a:spcPts val="0"/>
              </a:spcAft>
              <a:buNone/>
            </a:pPr>
            <a:r>
              <a:rPr lang="iw-IL"/>
              <a:t>מסקנות ודרך חדשה</a:t>
            </a:r>
            <a:endParaRPr/>
          </a:p>
        </p:txBody>
      </p:sp>
      <p:sp>
        <p:nvSpPr>
          <p:cNvPr id="292" name="Google Shape;292;g846d6f2a19_0_9"/>
          <p:cNvSpPr txBox="1">
            <a:spLocks noGrp="1"/>
          </p:cNvSpPr>
          <p:nvPr>
            <p:ph type="body" idx="1"/>
          </p:nvPr>
        </p:nvSpPr>
        <p:spPr>
          <a:xfrm>
            <a:off x="1141400" y="2249473"/>
            <a:ext cx="9906000" cy="4039800"/>
          </a:xfrm>
          <a:prstGeom prst="rect">
            <a:avLst/>
          </a:prstGeom>
        </p:spPr>
        <p:txBody>
          <a:bodyPr spcFirstLastPara="1" wrap="square" lIns="91425" tIns="45700" rIns="91425" bIns="45700" anchor="t" anchorCtr="0">
            <a:noAutofit/>
          </a:bodyPr>
          <a:lstStyle/>
          <a:p>
            <a:pPr marL="457200" lvl="0" indent="-371475" algn="r" rtl="1">
              <a:spcBef>
                <a:spcPts val="1000"/>
              </a:spcBef>
              <a:spcAft>
                <a:spcPts val="0"/>
              </a:spcAft>
              <a:buSzPts val="2250"/>
              <a:buChar char="•"/>
            </a:pPr>
            <a:r>
              <a:rPr lang="iw-IL" b="1" dirty="0"/>
              <a:t>החזון שלנו הפעם לסוף הספרינט הוא אותו דבר כמו </a:t>
            </a:r>
            <a:r>
              <a:rPr lang="he-IL" b="1" dirty="0" smtClean="0"/>
              <a:t>ה</a:t>
            </a:r>
            <a:r>
              <a:rPr lang="iw-IL" b="1" dirty="0" smtClean="0"/>
              <a:t>ספרינט</a:t>
            </a:r>
            <a:r>
              <a:rPr lang="he-IL" b="1" dirty="0" smtClean="0"/>
              <a:t> הקודם</a:t>
            </a:r>
            <a:r>
              <a:rPr lang="iw-IL" b="1" dirty="0" smtClean="0"/>
              <a:t> </a:t>
            </a:r>
            <a:r>
              <a:rPr lang="iw-IL" b="1" dirty="0"/>
              <a:t>"שיפור </a:t>
            </a:r>
            <a:r>
              <a:rPr lang="iw-IL" b="1" dirty="0" smtClean="0"/>
              <a:t>המודל</a:t>
            </a:r>
            <a:r>
              <a:rPr lang="he-IL" b="1" dirty="0" smtClean="0"/>
              <a:t>"</a:t>
            </a:r>
            <a:r>
              <a:rPr lang="iw-IL" b="1" dirty="0" smtClean="0"/>
              <a:t> אבל </a:t>
            </a:r>
            <a:r>
              <a:rPr lang="iw-IL" b="1" dirty="0"/>
              <a:t>הוא שונה לגמרי. המטרות שלנו הם מאוד ברורות, אנחנו רוצים לשפר את המודל בכמה דברים</a:t>
            </a:r>
            <a:r>
              <a:rPr lang="iw-IL" dirty="0" smtClean="0"/>
              <a:t>:</a:t>
            </a:r>
            <a:r>
              <a:rPr lang="he-IL" dirty="0" smtClean="0"/>
              <a:t> ***</a:t>
            </a:r>
            <a:endParaRPr dirty="0"/>
          </a:p>
          <a:p>
            <a:pPr marL="457200" lvl="0" indent="-371475" algn="r" rtl="1">
              <a:spcBef>
                <a:spcPts val="0"/>
              </a:spcBef>
              <a:spcAft>
                <a:spcPts val="0"/>
              </a:spcAft>
              <a:buSzPts val="2250"/>
              <a:buAutoNum type="arabicPeriod"/>
            </a:pPr>
            <a:r>
              <a:rPr lang="iw-IL" dirty="0"/>
              <a:t>המודל רץ מאוד  לאט, אנחנו רוצים להגיע למצב שבו לקוח יקבל תשובה בתוך שניות מהשרת ולא יצטרך לחכות הרבה זמן לתשובה</a:t>
            </a:r>
            <a:endParaRPr dirty="0"/>
          </a:p>
          <a:p>
            <a:pPr marL="457200" lvl="0" indent="-371475" algn="r" rtl="1">
              <a:spcBef>
                <a:spcPts val="0"/>
              </a:spcBef>
              <a:spcAft>
                <a:spcPts val="0"/>
              </a:spcAft>
              <a:buSzPts val="2250"/>
              <a:buAutoNum type="arabicPeriod"/>
            </a:pPr>
            <a:r>
              <a:rPr lang="iw-IL" dirty="0"/>
              <a:t>המודל עד כמה ששיפרנו אותו עדיין לא מספיק מדוייק כפי שניתן לראות בתמונה של הספרינט הקודם, יש שיפור אבל הוא עדיין לא מדויק</a:t>
            </a:r>
            <a:endParaRPr dirty="0"/>
          </a:p>
          <a:p>
            <a:pPr marL="457200" lvl="0" indent="-371475" algn="r" rtl="1">
              <a:spcBef>
                <a:spcPts val="0"/>
              </a:spcBef>
              <a:spcAft>
                <a:spcPts val="0"/>
              </a:spcAft>
              <a:buSzPts val="2250"/>
              <a:buAutoNum type="arabicPeriod"/>
            </a:pPr>
            <a:r>
              <a:rPr lang="iw-IL" dirty="0"/>
              <a:t>המידע שמתקבל מהמודל הוא הרבה נקודות ואנחנו צריכים לצמצם אותם אל תוך נקודה אחת של פנים או אחת לכל פנים בתמונה </a:t>
            </a:r>
            <a:endParaRPr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15" y="404563"/>
            <a:ext cx="2725385" cy="103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92">
                                            <p:txEl>
                                              <p:pRg st="1" end="1"/>
                                            </p:txEl>
                                          </p:spTgt>
                                        </p:tgtEl>
                                        <p:attrNameLst>
                                          <p:attrName>style.visibility</p:attrName>
                                        </p:attrNameLst>
                                      </p:cBhvr>
                                      <p:to>
                                        <p:strVal val="visible"/>
                                      </p:to>
                                    </p:set>
                                    <p:anim calcmode="lin" valueType="num">
                                      <p:cBhvr>
                                        <p:cTn id="7" dur="1000" fill="hold"/>
                                        <p:tgtEl>
                                          <p:spTgt spid="292">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292">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292">
                                            <p:txEl>
                                              <p:pRg st="1" end="1"/>
                                            </p:txEl>
                                          </p:spTgt>
                                        </p:tgtEl>
                                        <p:attrNameLst>
                                          <p:attrName>style.rotation</p:attrName>
                                        </p:attrNameLst>
                                      </p:cBhvr>
                                      <p:tavLst>
                                        <p:tav tm="0">
                                          <p:val>
                                            <p:fltVal val="90"/>
                                          </p:val>
                                        </p:tav>
                                        <p:tav tm="100000">
                                          <p:val>
                                            <p:fltVal val="0"/>
                                          </p:val>
                                        </p:tav>
                                      </p:tavLst>
                                    </p:anim>
                                    <p:animEffect transition="in" filter="fade">
                                      <p:cBhvr>
                                        <p:cTn id="10" dur="1000"/>
                                        <p:tgtEl>
                                          <p:spTgt spid="29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anim calcmode="lin" valueType="num">
                                      <p:cBhvr>
                                        <p:cTn id="15" dur="1000" fill="hold"/>
                                        <p:tgtEl>
                                          <p:spTgt spid="292">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292">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292">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29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92">
                                            <p:txEl>
                                              <p:pRg st="3" end="3"/>
                                            </p:txEl>
                                          </p:spTgt>
                                        </p:tgtEl>
                                        <p:attrNameLst>
                                          <p:attrName>style.visibility</p:attrName>
                                        </p:attrNameLst>
                                      </p:cBhvr>
                                      <p:to>
                                        <p:strVal val="visible"/>
                                      </p:to>
                                    </p:set>
                                    <p:anim calcmode="lin" valueType="num">
                                      <p:cBhvr>
                                        <p:cTn id="23" dur="500" fill="hold"/>
                                        <p:tgtEl>
                                          <p:spTgt spid="292">
                                            <p:txEl>
                                              <p:pRg st="3" end="3"/>
                                            </p:txEl>
                                          </p:spTgt>
                                        </p:tgtEl>
                                        <p:attrNameLst>
                                          <p:attrName>ppt_w</p:attrName>
                                        </p:attrNameLst>
                                      </p:cBhvr>
                                      <p:tavLst>
                                        <p:tav tm="0">
                                          <p:val>
                                            <p:fltVal val="0"/>
                                          </p:val>
                                        </p:tav>
                                        <p:tav tm="100000">
                                          <p:val>
                                            <p:strVal val="#ppt_w"/>
                                          </p:val>
                                        </p:tav>
                                      </p:tavLst>
                                    </p:anim>
                                    <p:anim calcmode="lin" valueType="num">
                                      <p:cBhvr>
                                        <p:cTn id="24" dur="500" fill="hold"/>
                                        <p:tgtEl>
                                          <p:spTgt spid="292">
                                            <p:txEl>
                                              <p:pRg st="3" end="3"/>
                                            </p:txEl>
                                          </p:spTgt>
                                        </p:tgtEl>
                                        <p:attrNameLst>
                                          <p:attrName>ppt_h</p:attrName>
                                        </p:attrNameLst>
                                      </p:cBhvr>
                                      <p:tavLst>
                                        <p:tav tm="0">
                                          <p:val>
                                            <p:fltVal val="0"/>
                                          </p:val>
                                        </p:tav>
                                        <p:tav tm="100000">
                                          <p:val>
                                            <p:strVal val="#ppt_h"/>
                                          </p:val>
                                        </p:tav>
                                      </p:tavLst>
                                    </p:anim>
                                    <p:animEffect transition="in" filter="fade">
                                      <p:cBhvr>
                                        <p:cTn id="25" dur="500"/>
                                        <p:tgtEl>
                                          <p:spTgt spid="2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846d6f2a19_0_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r" rtl="1">
              <a:spcBef>
                <a:spcPts val="0"/>
              </a:spcBef>
              <a:spcAft>
                <a:spcPts val="0"/>
              </a:spcAft>
              <a:buNone/>
            </a:pPr>
            <a:r>
              <a:rPr lang="he-IL" dirty="0" smtClean="0"/>
              <a:t>הפתרונות</a:t>
            </a:r>
            <a:endParaRPr dirty="0"/>
          </a:p>
        </p:txBody>
      </p:sp>
      <p:sp>
        <p:nvSpPr>
          <p:cNvPr id="292" name="Google Shape;292;g846d6f2a19_0_9"/>
          <p:cNvSpPr txBox="1">
            <a:spLocks noGrp="1"/>
          </p:cNvSpPr>
          <p:nvPr>
            <p:ph type="body" idx="1"/>
          </p:nvPr>
        </p:nvSpPr>
        <p:spPr>
          <a:xfrm>
            <a:off x="1141400" y="2249473"/>
            <a:ext cx="9906000" cy="4039800"/>
          </a:xfrm>
          <a:prstGeom prst="rect">
            <a:avLst/>
          </a:prstGeom>
        </p:spPr>
        <p:txBody>
          <a:bodyPr spcFirstLastPara="1" wrap="square" lIns="91425" tIns="45700" rIns="91425" bIns="45700" anchor="t" anchorCtr="0">
            <a:noAutofit/>
          </a:bodyPr>
          <a:lstStyle/>
          <a:p>
            <a:pPr marL="542925" lvl="0" indent="-457200">
              <a:spcBef>
                <a:spcPts val="0"/>
              </a:spcBef>
              <a:buFont typeface="+mj-lt"/>
              <a:buAutoNum type="arabicPeriod"/>
            </a:pPr>
            <a:r>
              <a:rPr lang="en-US" dirty="0"/>
              <a:t>non maximum </a:t>
            </a:r>
            <a:r>
              <a:rPr lang="en-US" dirty="0" smtClean="0"/>
              <a:t>suppression</a:t>
            </a:r>
            <a:r>
              <a:rPr lang="he-IL" dirty="0" smtClean="0"/>
              <a:t> או בקיצור </a:t>
            </a:r>
            <a:r>
              <a:rPr lang="en-US" dirty="0" err="1" smtClean="0"/>
              <a:t>nms</a:t>
            </a:r>
            <a:r>
              <a:rPr lang="en-US" dirty="0" smtClean="0"/>
              <a:t> </a:t>
            </a:r>
            <a:r>
              <a:rPr lang="he-IL" dirty="0"/>
              <a:t> </a:t>
            </a:r>
            <a:r>
              <a:rPr lang="he-IL" dirty="0" smtClean="0"/>
              <a:t>נותן לנו לצמצם את התוצאות שלנו</a:t>
            </a:r>
          </a:p>
          <a:p>
            <a:pPr marL="542925" indent="-457200">
              <a:spcBef>
                <a:spcPts val="0"/>
              </a:spcBef>
              <a:buFont typeface="+mj-lt"/>
              <a:buAutoNum type="arabicPeriod"/>
            </a:pPr>
            <a:r>
              <a:rPr lang="en-US" dirty="0" smtClean="0"/>
              <a:t>random </a:t>
            </a:r>
            <a:r>
              <a:rPr lang="en-US" dirty="0"/>
              <a:t>tree </a:t>
            </a:r>
            <a:r>
              <a:rPr lang="en-US" dirty="0" smtClean="0"/>
              <a:t>forest</a:t>
            </a:r>
            <a:r>
              <a:rPr lang="he-IL" dirty="0" smtClean="0"/>
              <a:t> -</a:t>
            </a:r>
            <a:r>
              <a:rPr lang="en-US" dirty="0" smtClean="0"/>
              <a:t>  </a:t>
            </a:r>
            <a:r>
              <a:rPr lang="he-IL" dirty="0"/>
              <a:t>מודל שרץ בצורה אפקטיבית ומהירה </a:t>
            </a:r>
            <a:endParaRPr lang="he-IL" dirty="0" smtClean="0"/>
          </a:p>
          <a:p>
            <a:pPr marL="542925" indent="-457200">
              <a:spcBef>
                <a:spcPts val="0"/>
              </a:spcBef>
              <a:buFont typeface="+mj-lt"/>
              <a:buAutoNum type="arabicPeriod"/>
            </a:pPr>
            <a:r>
              <a:rPr lang="en-US" dirty="0"/>
              <a:t>retrain neural </a:t>
            </a:r>
            <a:r>
              <a:rPr lang="en-US" dirty="0" smtClean="0"/>
              <a:t>network</a:t>
            </a:r>
            <a:r>
              <a:rPr lang="he-IL" dirty="0" smtClean="0"/>
              <a:t> - שיטה </a:t>
            </a:r>
            <a:r>
              <a:rPr lang="he-IL" dirty="0"/>
              <a:t>שמאמנת מודל פעמיים:  פעם ראשונה מאמנת מודל לפי המידע הרגיל ואז בודקת באילו מקומות המודל טועה ומאמנת אותו שוב עם המידע הישן החדש פלוס המידע החדש שנוצר.</a:t>
            </a:r>
          </a:p>
          <a:p>
            <a:pPr marL="542925" indent="-457200">
              <a:spcBef>
                <a:spcPts val="0"/>
              </a:spcBef>
              <a:buFont typeface="+mj-lt"/>
              <a:buAutoNum type="arabicPeriod"/>
            </a:pPr>
            <a:endParaRPr lang="he-IL" dirty="0"/>
          </a:p>
          <a:p>
            <a:pPr marL="542925" lvl="0" indent="-457200">
              <a:spcBef>
                <a:spcPts val="0"/>
              </a:spcBef>
              <a:buFont typeface="+mj-lt"/>
              <a:buAutoNum type="arabicPeriod"/>
            </a:pPr>
            <a:endParaRPr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015" y="404563"/>
            <a:ext cx="2725385" cy="1037375"/>
          </a:xfrm>
          <a:prstGeom prst="rect">
            <a:avLst/>
          </a:prstGeom>
        </p:spPr>
      </p:pic>
    </p:spTree>
    <p:extLst>
      <p:ext uri="{BB962C8B-B14F-4D97-AF65-F5344CB8AC3E}">
        <p14:creationId xmlns:p14="http://schemas.microsoft.com/office/powerpoint/2010/main" val="26757665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a:t>CHOICES TREES</a:t>
            </a:r>
            <a:endParaRPr/>
          </a:p>
        </p:txBody>
      </p:sp>
      <p:sp>
        <p:nvSpPr>
          <p:cNvPr id="298" name="Google Shape;298;p6"/>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fontScale="62500" lnSpcReduction="20000"/>
          </a:bodyPr>
          <a:lstStyle/>
          <a:p>
            <a:pPr algn="r" fontAlgn="base"/>
            <a:r>
              <a:rPr lang="he-IL" dirty="0" smtClean="0"/>
              <a:t>בשביל </a:t>
            </a:r>
            <a:r>
              <a:rPr lang="he-IL" dirty="0"/>
              <a:t>להבין מה </a:t>
            </a:r>
            <a:r>
              <a:rPr lang="he-IL" dirty="0" smtClean="0"/>
              <a:t>זה</a:t>
            </a:r>
            <a:r>
              <a:rPr lang="en-US" dirty="0" smtClean="0"/>
              <a:t>random </a:t>
            </a:r>
            <a:r>
              <a:rPr lang="en-US" dirty="0"/>
              <a:t>tree forest </a:t>
            </a:r>
            <a:r>
              <a:rPr lang="he-IL" dirty="0" smtClean="0"/>
              <a:t> ולמה </a:t>
            </a:r>
            <a:r>
              <a:rPr lang="he-IL" dirty="0"/>
              <a:t>הוא עוזר לנו </a:t>
            </a:r>
            <a:r>
              <a:rPr lang="he-IL" dirty="0" smtClean="0"/>
              <a:t>עלינו קודם להבין </a:t>
            </a:r>
            <a:r>
              <a:rPr lang="he-IL" dirty="0"/>
              <a:t>מה </a:t>
            </a:r>
            <a:r>
              <a:rPr lang="he-IL" dirty="0" smtClean="0"/>
              <a:t>זה - </a:t>
            </a:r>
            <a:r>
              <a:rPr lang="en-US" dirty="0" smtClean="0"/>
              <a:t>Decision tree classifier</a:t>
            </a:r>
            <a:r>
              <a:rPr lang="he-IL" dirty="0" smtClean="0"/>
              <a:t>     </a:t>
            </a:r>
          </a:p>
          <a:p>
            <a:pPr algn="r" fontAlgn="base"/>
            <a:r>
              <a:rPr lang="he-IL" dirty="0" smtClean="0"/>
              <a:t>עץ </a:t>
            </a:r>
            <a:r>
              <a:rPr lang="he-IL" dirty="0"/>
              <a:t>החלטות הוא שיטה יחסית ישנה אבל היא עובדת לנו בצורה מאוד טובה בפרויקט. עץ החלטות מקבל מאגר של מידע ומנסה לשאול מתוכו שאלות שמסווגות את התוכן שלו אל תוך קטגוריות, </a:t>
            </a:r>
            <a:r>
              <a:rPr lang="he-IL" b="1" dirty="0"/>
              <a:t>דוגמא: </a:t>
            </a:r>
            <a:r>
              <a:rPr lang="he-IL" dirty="0"/>
              <a:t>יש לנו מאגר של אנשים בגילאים שונים ממקומות שונים עם כמויות כסף שונות </a:t>
            </a:r>
            <a:endParaRPr lang="he-IL" dirty="0" smtClean="0"/>
          </a:p>
          <a:p>
            <a:pPr algn="r" fontAlgn="base"/>
            <a:r>
              <a:rPr lang="he-IL" dirty="0" smtClean="0"/>
              <a:t>אני </a:t>
            </a:r>
            <a:r>
              <a:rPr lang="he-IL" dirty="0"/>
              <a:t>רוצה לבנות מודל שכאשר אני אזין גיל של איש ואת המיקום שלו אני אדע האם הוא מעל קו העוני או לא , אז העץ יבנה כך : האם גבר? האם גר בארצות דרומיות? האם מעל גיל 50? האם גר בארץ ספציפית?. כאשר אציב למודל אדם חדש הוא ישאל את כל השאלות הללו ובכך תינתן לנו תוצאה(כמו ראיון אמיתי</a:t>
            </a:r>
            <a:r>
              <a:rPr lang="he-IL" dirty="0" smtClean="0"/>
              <a:t>!).</a:t>
            </a:r>
            <a:endParaRPr lang="en-US" dirty="0" smtClean="0"/>
          </a:p>
          <a:p>
            <a:pPr algn="r" fontAlgn="base"/>
            <a:r>
              <a:rPr lang="he-IL" dirty="0" smtClean="0"/>
              <a:t>בתמונה* ניתן לראות עץ החלטות שמחליט האם אדם בכושר או לא</a:t>
            </a:r>
            <a:endParaRPr lang="en-US" dirty="0" smtClean="0"/>
          </a:p>
          <a:p>
            <a:pPr algn="r" fontAlgn="base"/>
            <a:r>
              <a:rPr lang="he-IL" dirty="0" smtClean="0"/>
              <a:t> </a:t>
            </a:r>
            <a:r>
              <a:rPr lang="he-IL" dirty="0"/>
              <a:t>כמובן שאת כל השאלות הללו המודל מחליט בעצמו על פי חילוק המידע וכשמדובר פיקסלים על פנים זה נהיה יותר מסובך.</a:t>
            </a:r>
          </a:p>
        </p:txBody>
      </p:sp>
      <p:pic>
        <p:nvPicPr>
          <p:cNvPr id="1026" name="Picture 2" descr="Decision Tree Classification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625" y="87311"/>
            <a:ext cx="2686050" cy="2162176"/>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15" y="404563"/>
            <a:ext cx="2725385" cy="103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
          <p:cNvSpPr txBox="1">
            <a:spLocks noGrp="1"/>
          </p:cNvSpPr>
          <p:nvPr>
            <p:ph type="title"/>
          </p:nvPr>
        </p:nvSpPr>
        <p:spPr>
          <a:xfrm>
            <a:off x="1141413" y="618518"/>
            <a:ext cx="9906000" cy="147870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a:t>RANDOM TREE FOREST</a:t>
            </a:r>
            <a:endParaRPr/>
          </a:p>
        </p:txBody>
      </p:sp>
      <p:sp>
        <p:nvSpPr>
          <p:cNvPr id="304" name="Google Shape;304;p7"/>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fontScale="92500" lnSpcReduction="20000"/>
          </a:bodyPr>
          <a:lstStyle/>
          <a:p>
            <a:pPr marL="533400" indent="-342900">
              <a:spcBef>
                <a:spcPts val="0"/>
              </a:spcBef>
              <a:buSzPts val="3000"/>
            </a:pPr>
            <a:r>
              <a:rPr lang="he-IL" dirty="0" smtClean="0"/>
              <a:t>אוקי... אז מה אומר "יער"?</a:t>
            </a:r>
          </a:p>
          <a:p>
            <a:r>
              <a:rPr lang="he-IL" dirty="0"/>
              <a:t>מדובר במודל שמשתמש בכמה עצי החלטות שאומנו על חלקים שונים מתוך המידע שלנו ובכך כל אחד מגיע לתוצאה שונה, המודל הזה נותן לנו יותר דיוק לתוצאה מכיוון שיש יותר תוצאות ואפשר לבדוק את המידע מכיוון </a:t>
            </a:r>
            <a:r>
              <a:rPr lang="he-IL" dirty="0" smtClean="0"/>
              <a:t>שונה</a:t>
            </a:r>
            <a:endParaRPr lang="en-US" dirty="0" smtClean="0"/>
          </a:p>
          <a:p>
            <a:r>
              <a:rPr lang="he-IL" dirty="0" smtClean="0"/>
              <a:t>בתמונה* אנחנו רואים בכחול עץ החלטות רגיל שאימנו אותו על ארבעת הפיצ'רים בעוד שבירוק אנחנו רואים יער שמורכב מעצים שונים שאומנו על מידע שונה</a:t>
            </a:r>
            <a:endParaRPr lang="he-IL" dirty="0"/>
          </a:p>
          <a:p>
            <a:r>
              <a:rPr lang="he-IL" dirty="0" smtClean="0"/>
              <a:t>בתמונה* אנחנו רואים 9 עצים שקיבלו החלטה מסוימת, 6 עצים החליטו 1 בעוד ש3 החליטו 0 משמע התשובה שלנו מהיער היא 1</a:t>
            </a:r>
            <a:r>
              <a:rPr lang="he-IL" dirty="0"/>
              <a:t/>
            </a:r>
            <a:br>
              <a:rPr lang="he-IL" dirty="0"/>
            </a:br>
            <a:endParaRPr dirty="0"/>
          </a:p>
        </p:txBody>
      </p:sp>
      <p:pic>
        <p:nvPicPr>
          <p:cNvPr id="2050" name="Picture 2" descr="Understanding Random Forest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252902"/>
            <a:ext cx="2569428" cy="26133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rstanding Random Forest - Towards Data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385" y="252902"/>
            <a:ext cx="3217740" cy="1992923"/>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15" y="404563"/>
            <a:ext cx="2725385" cy="103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למה עץ דווקא טוב בשבילנו</a:t>
            </a:r>
            <a:endParaRPr lang="en-US" dirty="0"/>
          </a:p>
        </p:txBody>
      </p:sp>
      <p:sp>
        <p:nvSpPr>
          <p:cNvPr id="3" name="מציין מיקום טקסט 2"/>
          <p:cNvSpPr>
            <a:spLocks noGrp="1"/>
          </p:cNvSpPr>
          <p:nvPr>
            <p:ph type="body" idx="1"/>
          </p:nvPr>
        </p:nvSpPr>
        <p:spPr/>
        <p:txBody>
          <a:bodyPr>
            <a:normAutofit fontScale="85000" lnSpcReduction="10000"/>
          </a:bodyPr>
          <a:lstStyle/>
          <a:p>
            <a:r>
              <a:rPr lang="he-IL" dirty="0"/>
              <a:t>הסיבה שהמודל הזה עושה בשבילנו עבודה כל כך טובה היא בגלל שהוא מסנן באופן אוטומטי </a:t>
            </a:r>
            <a:r>
              <a:rPr lang="he-IL" dirty="0" smtClean="0"/>
              <a:t>את </a:t>
            </a:r>
            <a:r>
              <a:rPr lang="he-IL" dirty="0"/>
              <a:t>כל התוצאות </a:t>
            </a:r>
            <a:r>
              <a:rPr lang="he-IL" dirty="0" smtClean="0"/>
              <a:t>שלנו</a:t>
            </a:r>
          </a:p>
          <a:p>
            <a:r>
              <a:rPr lang="he-IL" dirty="0"/>
              <a:t>כלומר עד עכשיו מודל </a:t>
            </a:r>
            <a:r>
              <a:rPr lang="en-US" dirty="0" smtClean="0"/>
              <a:t> </a:t>
            </a:r>
            <a:r>
              <a:rPr lang="en-US" dirty="0" err="1" smtClean="0"/>
              <a:t>svm</a:t>
            </a:r>
            <a:r>
              <a:rPr lang="en-US" dirty="0" smtClean="0"/>
              <a:t> </a:t>
            </a:r>
            <a:r>
              <a:rPr lang="he-IL" dirty="0"/>
              <a:t>היה בודק כל חלק בתמונה לראות האם הוא פנים אבל עץ עובד </a:t>
            </a:r>
            <a:r>
              <a:rPr lang="he-IL" dirty="0" smtClean="0"/>
              <a:t>שונה</a:t>
            </a:r>
          </a:p>
          <a:p>
            <a:r>
              <a:rPr lang="he-IL" dirty="0"/>
              <a:t>עץ בודק פרמטרים מסוימים ורק אז ממשיך לבדיקה נוספת כלומר אם יש לנו חלק בתמונה שהוא לבן לחלוטין העץ בתוך מאיות יחליט שזה לא פנים בעוד ש </a:t>
            </a:r>
            <a:r>
              <a:rPr lang="en-US" dirty="0" err="1"/>
              <a:t>svm</a:t>
            </a:r>
            <a:r>
              <a:rPr lang="en-US" dirty="0"/>
              <a:t> </a:t>
            </a:r>
            <a:r>
              <a:rPr lang="he-IL" dirty="0"/>
              <a:t>יחשוב יותר </a:t>
            </a:r>
            <a:r>
              <a:rPr lang="he-IL" dirty="0" smtClean="0"/>
              <a:t>זמן</a:t>
            </a:r>
            <a:endParaRPr lang="en-US" dirty="0" smtClean="0"/>
          </a:p>
          <a:p>
            <a:r>
              <a:rPr lang="he-IL" dirty="0" smtClean="0"/>
              <a:t>כפי שרואים בתמונה* </a:t>
            </a:r>
            <a:r>
              <a:rPr lang="en-US" dirty="0" err="1" smtClean="0"/>
              <a:t>svm</a:t>
            </a:r>
            <a:r>
              <a:rPr lang="he-IL" dirty="0"/>
              <a:t> </a:t>
            </a:r>
            <a:r>
              <a:rPr lang="he-IL" dirty="0" smtClean="0"/>
              <a:t>מסווג כל תמונה באותו דרך בעוד שעץ יחליט ישר לזרוק דברים מסוימים</a:t>
            </a:r>
            <a:endParaRPr lang="en-US"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56" y="711570"/>
            <a:ext cx="4836042" cy="3499945"/>
          </a:xfrm>
          <a:prstGeom prst="rect">
            <a:avLst/>
          </a:prstGeom>
        </p:spPr>
      </p:pic>
      <p:pic>
        <p:nvPicPr>
          <p:cNvPr id="5" name="תמונה 4"/>
          <p:cNvPicPr>
            <a:picLocks noChangeAspect="1"/>
          </p:cNvPicPr>
          <p:nvPr/>
        </p:nvPicPr>
        <p:blipFill>
          <a:blip r:embed="rId3"/>
          <a:stretch>
            <a:fillRect/>
          </a:stretch>
        </p:blipFill>
        <p:spPr>
          <a:xfrm>
            <a:off x="557579" y="618518"/>
            <a:ext cx="2724150" cy="1038225"/>
          </a:xfrm>
          <a:prstGeom prst="rect">
            <a:avLst/>
          </a:prstGeom>
        </p:spPr>
      </p:pic>
    </p:spTree>
    <p:extLst>
      <p:ext uri="{BB962C8B-B14F-4D97-AF65-F5344CB8AC3E}">
        <p14:creationId xmlns:p14="http://schemas.microsoft.com/office/powerpoint/2010/main" val="314624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אימון מחדש</a:t>
            </a:r>
            <a:endParaRPr lang="en-US" dirty="0"/>
          </a:p>
        </p:txBody>
      </p:sp>
      <p:sp>
        <p:nvSpPr>
          <p:cNvPr id="3" name="מציין מיקום טקסט 2"/>
          <p:cNvSpPr>
            <a:spLocks noGrp="1"/>
          </p:cNvSpPr>
          <p:nvPr>
            <p:ph type="body" idx="1"/>
          </p:nvPr>
        </p:nvSpPr>
        <p:spPr/>
        <p:txBody>
          <a:bodyPr>
            <a:normAutofit fontScale="85000" lnSpcReduction="20000"/>
          </a:bodyPr>
          <a:lstStyle/>
          <a:p>
            <a:r>
              <a:rPr lang="he-IL" dirty="0"/>
              <a:t>בשביל לעשות את המודל שלנו יותר טוב השתמשנו בשיטה של אימון מחדש. </a:t>
            </a:r>
            <a:endParaRPr lang="he-IL" dirty="0" smtClean="0"/>
          </a:p>
          <a:p>
            <a:r>
              <a:rPr lang="he-IL" dirty="0" smtClean="0"/>
              <a:t>המודל </a:t>
            </a:r>
            <a:r>
              <a:rPr lang="he-IL" dirty="0"/>
              <a:t>שלנו אומן על פנים של </a:t>
            </a:r>
            <a:r>
              <a:rPr lang="he-IL" dirty="0" smtClean="0"/>
              <a:t>62*47 </a:t>
            </a:r>
            <a:r>
              <a:rPr lang="he-IL" dirty="0"/>
              <a:t>פיקסלים מה שאומר שרק פנים בגודל הזה יקלטו(עוד נתקן את הבעיה הזו בהמשך) מה שאומר שאם נריץ את המודל על תמונה בגודל 200*200 וכל התמונה מכילה פנים המודל לא אמור למצוא כלום</a:t>
            </a:r>
            <a:r>
              <a:rPr lang="he-IL" dirty="0" smtClean="0"/>
              <a:t>.</a:t>
            </a:r>
          </a:p>
          <a:p>
            <a:r>
              <a:rPr lang="he-IL" dirty="0" smtClean="0"/>
              <a:t> </a:t>
            </a:r>
            <a:r>
              <a:rPr lang="he-IL" dirty="0"/>
              <a:t>זה לא היה המקרה:( </a:t>
            </a:r>
            <a:endParaRPr lang="he-IL" dirty="0" smtClean="0"/>
          </a:p>
          <a:p>
            <a:r>
              <a:rPr lang="he-IL" dirty="0" smtClean="0"/>
              <a:t> </a:t>
            </a:r>
            <a:r>
              <a:rPr lang="he-IL" dirty="0"/>
              <a:t>כפי שניתן לראות </a:t>
            </a:r>
            <a:r>
              <a:rPr lang="he-IL" dirty="0" smtClean="0"/>
              <a:t>בתמונה* </a:t>
            </a:r>
            <a:r>
              <a:rPr lang="he-IL" dirty="0"/>
              <a:t>המודל זיהה את העיניים ואת הפה </a:t>
            </a:r>
            <a:r>
              <a:rPr lang="he-IL" dirty="0" smtClean="0"/>
              <a:t>כפנים, </a:t>
            </a:r>
            <a:r>
              <a:rPr lang="he-IL" dirty="0"/>
              <a:t>אפשר להבין אותו אחרי הכול זה חלקים שמאוד דומים לפנים למרות שהם לא. מה שעשינו היה לקחת 10,000 תמונות של "טעויות" כאלה ולאמן את המודל שלנו בנוסף למידע שכבר היה </a:t>
            </a:r>
            <a:r>
              <a:rPr lang="he-IL" dirty="0" smtClean="0"/>
              <a:t>לנו</a:t>
            </a:r>
          </a:p>
          <a:p>
            <a:r>
              <a:rPr lang="he-IL" dirty="0" smtClean="0"/>
              <a:t>בתמונה* מוצג לנו התוצר הסופי, יש לנו ריבוע תוחם אחד והוא מדויק ומהיר!!</a:t>
            </a:r>
            <a:endParaRPr lang="he-IL" dirty="0"/>
          </a:p>
          <a:p>
            <a:endParaRPr lang="en-US" dirty="0"/>
          </a:p>
        </p:txBody>
      </p:sp>
      <p:pic>
        <p:nvPicPr>
          <p:cNvPr id="3076" name="Picture 4" descr="https://lh5.googleusercontent.com/UcO4IAZam-7ZlUulBWLPiKjQ-fW13drBc7WvXaN1NxisKiiNVWcq06ydkjtrbVCuVaPN_PU21UaGZWWaA1CO49Qk4WVFaZnUNzwMKDoH9V0U8kFmeBxWX4Fgpf2vxmLqUkZfZxlB"/>
          <p:cNvPicPr>
            <a:picLocks noChangeAspect="1" noChangeArrowheads="1"/>
          </p:cNvPicPr>
          <p:nvPr/>
        </p:nvPicPr>
        <p:blipFill rotWithShape="1">
          <a:blip r:embed="rId2">
            <a:extLst>
              <a:ext uri="{28A0092B-C50C-407E-A947-70E740481C1C}">
                <a14:useLocalDpi xmlns:a14="http://schemas.microsoft.com/office/drawing/2010/main" val="0"/>
              </a:ext>
            </a:extLst>
          </a:blip>
          <a:srcRect l="27693" t="15469" r="24693" b="15960"/>
          <a:stretch/>
        </p:blipFill>
        <p:spPr bwMode="auto">
          <a:xfrm>
            <a:off x="1141412" y="131885"/>
            <a:ext cx="186396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p:cNvPicPr>
            <a:picLocks noChangeAspect="1"/>
          </p:cNvPicPr>
          <p:nvPr/>
        </p:nvPicPr>
        <p:blipFill rotWithShape="1">
          <a:blip r:embed="rId3"/>
          <a:srcRect l="56334" t="14664" r="5062" b="16346"/>
          <a:stretch/>
        </p:blipFill>
        <p:spPr>
          <a:xfrm>
            <a:off x="3549586" y="97388"/>
            <a:ext cx="3088605" cy="2320497"/>
          </a:xfrm>
          <a:prstGeom prst="rect">
            <a:avLst/>
          </a:prstGeom>
        </p:spPr>
      </p:pic>
    </p:spTree>
    <p:extLst>
      <p:ext uri="{BB962C8B-B14F-4D97-AF65-F5344CB8AC3E}">
        <p14:creationId xmlns:p14="http://schemas.microsoft.com/office/powerpoint/2010/main" val="357965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inVertical)">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חשיבה מחדש</a:t>
            </a:r>
            <a:endParaRPr lang="en-US" dirty="0"/>
          </a:p>
        </p:txBody>
      </p:sp>
      <p:sp>
        <p:nvSpPr>
          <p:cNvPr id="3" name="מציין מיקום טקסט 2"/>
          <p:cNvSpPr>
            <a:spLocks noGrp="1"/>
          </p:cNvSpPr>
          <p:nvPr>
            <p:ph type="body" idx="1"/>
          </p:nvPr>
        </p:nvSpPr>
        <p:spPr/>
        <p:txBody>
          <a:bodyPr>
            <a:normAutofit fontScale="62500" lnSpcReduction="20000"/>
          </a:bodyPr>
          <a:lstStyle/>
          <a:p>
            <a:r>
              <a:rPr lang="he-IL" dirty="0" smtClean="0"/>
              <a:t>רגע מה אבל שקופית קודמת ראינו שהכול משופר,  שינינו מודל ושיפרנו דיוק וזמן אבל מה קרה?</a:t>
            </a:r>
            <a:endParaRPr lang="en-US" dirty="0" smtClean="0"/>
          </a:p>
          <a:p>
            <a:r>
              <a:rPr lang="he-IL" dirty="0" smtClean="0"/>
              <a:t>התמונה הקודמת שבדקנו הייתה קלה מידי וזיהתה בקלות הפנים אבל כשאר הרצנו על תמונה יותר מסובכת...*</a:t>
            </a:r>
            <a:r>
              <a:rPr lang="he-IL" dirty="0"/>
              <a:t> </a:t>
            </a:r>
            <a:r>
              <a:rPr lang="he-IL" dirty="0" smtClean="0"/>
              <a:t>זה מה שקרה</a:t>
            </a:r>
          </a:p>
          <a:p>
            <a:r>
              <a:rPr lang="he-IL" dirty="0" smtClean="0"/>
              <a:t>היער של העצים אומנם היה מהיר מאוד אבל לא היה לו את הדיוק של</a:t>
            </a:r>
            <a:r>
              <a:rPr lang="en-US" dirty="0" err="1" smtClean="0"/>
              <a:t>svm</a:t>
            </a:r>
            <a:r>
              <a:rPr lang="en-US" dirty="0" smtClean="0"/>
              <a:t> </a:t>
            </a:r>
            <a:r>
              <a:rPr lang="he-IL" dirty="0" smtClean="0"/>
              <a:t>, לא היה לנו מושג מה לעשות מכאן, יש לנו 2 מודלים אחד מהיר ולא ממש </a:t>
            </a:r>
            <a:r>
              <a:rPr lang="he-IL" dirty="0" err="1" smtClean="0"/>
              <a:t>מדוייק</a:t>
            </a:r>
            <a:r>
              <a:rPr lang="he-IL" dirty="0" smtClean="0"/>
              <a:t> והשני איטי אבל </a:t>
            </a:r>
            <a:r>
              <a:rPr lang="he-IL" dirty="0" err="1" smtClean="0"/>
              <a:t>מדוייק</a:t>
            </a:r>
            <a:endParaRPr lang="he-IL" dirty="0" smtClean="0"/>
          </a:p>
          <a:p>
            <a:r>
              <a:rPr lang="he-IL" dirty="0" smtClean="0"/>
              <a:t>במקום הזה היינו צריכים לצאת מהקופסה ולחשוב מעבר ל</a:t>
            </a:r>
            <a:r>
              <a:rPr lang="en-US" dirty="0" smtClean="0"/>
              <a:t>parameter tuning</a:t>
            </a:r>
            <a:r>
              <a:rPr lang="he-IL" dirty="0" smtClean="0"/>
              <a:t> </a:t>
            </a:r>
          </a:p>
          <a:p>
            <a:r>
              <a:rPr lang="he-IL" dirty="0" smtClean="0"/>
              <a:t>אחרי הרבה "שבירות ראש" והרבה בדיקות על תמונות ראינו שהמודל של העצים למרות שהוא לא </a:t>
            </a:r>
            <a:r>
              <a:rPr lang="he-IL" dirty="0" err="1" smtClean="0"/>
              <a:t>מדוייק</a:t>
            </a:r>
            <a:r>
              <a:rPr lang="he-IL" dirty="0" smtClean="0"/>
              <a:t> הוא עדיין מזהה פנים למרות שהוא מזהה עוד הרבה שטויות</a:t>
            </a:r>
          </a:p>
          <a:p>
            <a:r>
              <a:rPr lang="he-IL" dirty="0" smtClean="0"/>
              <a:t>אז המסקנה שהגענו אליה היא לקחת את המודל של העץ לתת לו לסננן את כל התמונה ואז להריץ המודל השני על התמונות שסומנו כפנים ולהביא בדיקה שנייה</a:t>
            </a:r>
          </a:p>
          <a:p>
            <a:r>
              <a:rPr lang="he-IL" dirty="0" smtClean="0"/>
              <a:t>זה יצר לנו בדיקה סופר מהירה(0.7 שניות) וגם מאוד </a:t>
            </a:r>
            <a:r>
              <a:rPr lang="he-IL" dirty="0" err="1" smtClean="0"/>
              <a:t>מדוייקת</a:t>
            </a:r>
            <a:r>
              <a:rPr lang="he-IL" dirty="0" smtClean="0"/>
              <a:t>.</a:t>
            </a:r>
          </a:p>
          <a:p>
            <a:endParaRPr lang="en-US" dirty="0"/>
          </a:p>
        </p:txBody>
      </p:sp>
      <p:pic>
        <p:nvPicPr>
          <p:cNvPr id="4" name="תמונה 3"/>
          <p:cNvPicPr>
            <a:picLocks noChangeAspect="1"/>
          </p:cNvPicPr>
          <p:nvPr/>
        </p:nvPicPr>
        <p:blipFill>
          <a:blip r:embed="rId3"/>
          <a:stretch>
            <a:fillRect/>
          </a:stretch>
        </p:blipFill>
        <p:spPr>
          <a:xfrm>
            <a:off x="557579" y="618518"/>
            <a:ext cx="2724150" cy="1038225"/>
          </a:xfrm>
          <a:prstGeom prst="rect">
            <a:avLst/>
          </a:prstGeom>
        </p:spPr>
      </p:pic>
      <p:pic>
        <p:nvPicPr>
          <p:cNvPr id="4098" name="Picture 2" descr="people detection with haar cascade - Stack Overflow"/>
          <p:cNvPicPr>
            <a:picLocks noChangeAspect="1" noChangeArrowheads="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t="22231" b="3249"/>
          <a:stretch/>
        </p:blipFill>
        <p:spPr bwMode="auto">
          <a:xfrm>
            <a:off x="3865563" y="348816"/>
            <a:ext cx="4170728" cy="17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3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clustering</a:t>
            </a:r>
            <a:endParaRPr lang="en-US" dirty="0"/>
          </a:p>
        </p:txBody>
      </p:sp>
      <p:sp>
        <p:nvSpPr>
          <p:cNvPr id="3" name="מציין מיקום טקסט 2"/>
          <p:cNvSpPr>
            <a:spLocks noGrp="1"/>
          </p:cNvSpPr>
          <p:nvPr>
            <p:ph type="body" idx="1"/>
          </p:nvPr>
        </p:nvSpPr>
        <p:spPr/>
        <p:txBody>
          <a:bodyPr>
            <a:normAutofit/>
          </a:bodyPr>
          <a:lstStyle/>
          <a:p>
            <a:r>
              <a:rPr lang="he-IL" dirty="0"/>
              <a:t>אוקיי אז שלב קצת יותר מעניין מרק "לשפר מודל" הוא הזיהוי של פנים שונות</a:t>
            </a:r>
            <a:r>
              <a:rPr lang="he-IL" dirty="0" smtClean="0"/>
              <a:t>!</a:t>
            </a:r>
            <a:endParaRPr lang="en-US" dirty="0" smtClean="0"/>
          </a:p>
          <a:p>
            <a:r>
              <a:rPr lang="he-IL" dirty="0" smtClean="0"/>
              <a:t>בשביל לדעת איזה פנים שונות אחת מהשנייה אנחנו צריכים 2 שלבים</a:t>
            </a:r>
          </a:p>
          <a:p>
            <a:pPr marL="542925" indent="-457200">
              <a:buFont typeface="+mj-lt"/>
              <a:buAutoNum type="arabicPeriod"/>
            </a:pPr>
            <a:r>
              <a:rPr lang="he-IL" dirty="0" smtClean="0"/>
              <a:t>הוצאת פיצ'רים מתוך הפנים, כלומר לדעת מה מייחד פנים</a:t>
            </a:r>
          </a:p>
          <a:p>
            <a:pPr marL="542925" indent="-457200">
              <a:buFont typeface="+mj-lt"/>
              <a:buAutoNum type="arabicPeriod"/>
            </a:pPr>
            <a:r>
              <a:rPr lang="he-IL" dirty="0" smtClean="0"/>
              <a:t>לדעת איזה פיצ'רים דומים אחד לשני ואיזה שונים</a:t>
            </a:r>
            <a:endParaRPr lang="en-US" dirty="0"/>
          </a:p>
        </p:txBody>
      </p:sp>
      <p:pic>
        <p:nvPicPr>
          <p:cNvPr id="4" name="תמונה 3"/>
          <p:cNvPicPr>
            <a:picLocks noChangeAspect="1"/>
          </p:cNvPicPr>
          <p:nvPr/>
        </p:nvPicPr>
        <p:blipFill>
          <a:blip r:embed="rId3"/>
          <a:stretch>
            <a:fillRect/>
          </a:stretch>
        </p:blipFill>
        <p:spPr>
          <a:xfrm>
            <a:off x="557579" y="618518"/>
            <a:ext cx="2724150" cy="1038225"/>
          </a:xfrm>
          <a:prstGeom prst="rect">
            <a:avLst/>
          </a:prstGeom>
        </p:spPr>
      </p:pic>
    </p:spTree>
    <p:extLst>
      <p:ext uri="{BB962C8B-B14F-4D97-AF65-F5344CB8AC3E}">
        <p14:creationId xmlns:p14="http://schemas.microsoft.com/office/powerpoint/2010/main" val="860223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Face encodings</a:t>
            </a:r>
            <a:endParaRPr lang="en-US" dirty="0"/>
          </a:p>
        </p:txBody>
      </p:sp>
      <p:sp>
        <p:nvSpPr>
          <p:cNvPr id="3" name="מציין מיקום טקסט 2"/>
          <p:cNvSpPr>
            <a:spLocks noGrp="1"/>
          </p:cNvSpPr>
          <p:nvPr>
            <p:ph type="body" idx="1"/>
          </p:nvPr>
        </p:nvSpPr>
        <p:spPr/>
        <p:txBody>
          <a:bodyPr>
            <a:normAutofit lnSpcReduction="10000"/>
          </a:bodyPr>
          <a:lstStyle/>
          <a:p>
            <a:r>
              <a:rPr lang="he-IL" dirty="0" smtClean="0"/>
              <a:t>בשביל להוציא פיצ'רים יש הרבה שיטות ואנחנו בחרנו בשיטת 128 המדידות</a:t>
            </a:r>
          </a:p>
          <a:p>
            <a:r>
              <a:rPr lang="he-IL" dirty="0" smtClean="0"/>
              <a:t>בעוד שאנחנו בני אדם מחפשים </a:t>
            </a:r>
            <a:r>
              <a:rPr lang="he-IL" dirty="0" err="1" smtClean="0"/>
              <a:t>דימיון</a:t>
            </a:r>
            <a:r>
              <a:rPr lang="he-IL" dirty="0" smtClean="0"/>
              <a:t> בפנים לפי גודל עיניים, אף </a:t>
            </a:r>
            <a:r>
              <a:rPr lang="he-IL" dirty="0" err="1" smtClean="0"/>
              <a:t>וכו</a:t>
            </a:r>
            <a:r>
              <a:rPr lang="he-IL" dirty="0" smtClean="0"/>
              <a:t> השיטה הזו הולכת בשיטה אחרת לגמרי</a:t>
            </a:r>
          </a:p>
          <a:p>
            <a:r>
              <a:rPr lang="he-IL" dirty="0" smtClean="0"/>
              <a:t>אנחנו נותנים למחשב למצוא בעצמו 128 מידות שמייחדות את הפנים, המודל הזה אומן על מעל 3 מיליון פנים בשביל להבין מה זה פנים דומות ומה לא</a:t>
            </a:r>
          </a:p>
          <a:p>
            <a:r>
              <a:rPr lang="he-IL" dirty="0" smtClean="0"/>
              <a:t>כפי שניתן לראות בתמונה* יש לנו אישה שהפרצוף שלה מתורגם אל תוך 128 מידות שונות</a:t>
            </a:r>
          </a:p>
        </p:txBody>
      </p:sp>
      <p:pic>
        <p:nvPicPr>
          <p:cNvPr id="4" name="תמונה 3"/>
          <p:cNvPicPr>
            <a:picLocks noChangeAspect="1"/>
          </p:cNvPicPr>
          <p:nvPr/>
        </p:nvPicPr>
        <p:blipFill>
          <a:blip r:embed="rId3"/>
          <a:stretch>
            <a:fillRect/>
          </a:stretch>
        </p:blipFill>
        <p:spPr>
          <a:xfrm>
            <a:off x="557579" y="618518"/>
            <a:ext cx="2724150" cy="1038225"/>
          </a:xfrm>
          <a:prstGeom prst="rect">
            <a:avLst/>
          </a:prstGeom>
        </p:spPr>
      </p:pic>
      <p:pic>
        <p:nvPicPr>
          <p:cNvPr id="6146" name="Picture 2" descr="A Beginners guide to Building your own Face Recognition System 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607" y="143608"/>
            <a:ext cx="5470931" cy="1809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2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80">
                                          <p:stCondLst>
                                            <p:cond delay="0"/>
                                          </p:stCondLst>
                                        </p:cTn>
                                        <p:tgtEl>
                                          <p:spTgt spid="6146"/>
                                        </p:tgtEl>
                                      </p:cBhvr>
                                    </p:animEffect>
                                    <p:anim calcmode="lin" valueType="num">
                                      <p:cBhvr>
                                        <p:cTn id="8"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6"/>
                                        </p:tgtEl>
                                      </p:cBhvr>
                                      <p:to x="100000" y="60000"/>
                                    </p:animScale>
                                    <p:animScale>
                                      <p:cBhvr>
                                        <p:cTn id="14" dur="166" decel="50000">
                                          <p:stCondLst>
                                            <p:cond delay="676"/>
                                          </p:stCondLst>
                                        </p:cTn>
                                        <p:tgtEl>
                                          <p:spTgt spid="6146"/>
                                        </p:tgtEl>
                                      </p:cBhvr>
                                      <p:to x="100000" y="100000"/>
                                    </p:animScale>
                                    <p:animScale>
                                      <p:cBhvr>
                                        <p:cTn id="15" dur="26">
                                          <p:stCondLst>
                                            <p:cond delay="1312"/>
                                          </p:stCondLst>
                                        </p:cTn>
                                        <p:tgtEl>
                                          <p:spTgt spid="6146"/>
                                        </p:tgtEl>
                                      </p:cBhvr>
                                      <p:to x="100000" y="80000"/>
                                    </p:animScale>
                                    <p:animScale>
                                      <p:cBhvr>
                                        <p:cTn id="16" dur="166" decel="50000">
                                          <p:stCondLst>
                                            <p:cond delay="1338"/>
                                          </p:stCondLst>
                                        </p:cTn>
                                        <p:tgtEl>
                                          <p:spTgt spid="6146"/>
                                        </p:tgtEl>
                                      </p:cBhvr>
                                      <p:to x="100000" y="100000"/>
                                    </p:animScale>
                                    <p:animScale>
                                      <p:cBhvr>
                                        <p:cTn id="17" dur="26">
                                          <p:stCondLst>
                                            <p:cond delay="1642"/>
                                          </p:stCondLst>
                                        </p:cTn>
                                        <p:tgtEl>
                                          <p:spTgt spid="6146"/>
                                        </p:tgtEl>
                                      </p:cBhvr>
                                      <p:to x="100000" y="90000"/>
                                    </p:animScale>
                                    <p:animScale>
                                      <p:cBhvr>
                                        <p:cTn id="18" dur="166" decel="50000">
                                          <p:stCondLst>
                                            <p:cond delay="1668"/>
                                          </p:stCondLst>
                                        </p:cTn>
                                        <p:tgtEl>
                                          <p:spTgt spid="6146"/>
                                        </p:tgtEl>
                                      </p:cBhvr>
                                      <p:to x="100000" y="100000"/>
                                    </p:animScale>
                                    <p:animScale>
                                      <p:cBhvr>
                                        <p:cTn id="19" dur="26">
                                          <p:stCondLst>
                                            <p:cond delay="1808"/>
                                          </p:stCondLst>
                                        </p:cTn>
                                        <p:tgtEl>
                                          <p:spTgt spid="6146"/>
                                        </p:tgtEl>
                                      </p:cBhvr>
                                      <p:to x="100000" y="95000"/>
                                    </p:animScale>
                                    <p:animScale>
                                      <p:cBhvr>
                                        <p:cTn id="20"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מציאת </a:t>
            </a:r>
            <a:r>
              <a:rPr lang="he-IL" dirty="0" err="1" smtClean="0"/>
              <a:t>הדימיון</a:t>
            </a:r>
            <a:endParaRPr lang="en-US" dirty="0"/>
          </a:p>
        </p:txBody>
      </p:sp>
      <p:sp>
        <p:nvSpPr>
          <p:cNvPr id="3" name="מציין מיקום טקסט 2"/>
          <p:cNvSpPr>
            <a:spLocks noGrp="1"/>
          </p:cNvSpPr>
          <p:nvPr>
            <p:ph type="body" idx="1"/>
          </p:nvPr>
        </p:nvSpPr>
        <p:spPr/>
        <p:txBody>
          <a:bodyPr>
            <a:normAutofit/>
          </a:bodyPr>
          <a:lstStyle/>
          <a:p>
            <a:r>
              <a:rPr lang="he-IL" dirty="0" smtClean="0"/>
              <a:t>אוקיי אז הוצאנו את הפיצ'רים עכשיו איך נדע איזה דומים ואיזה שונים?</a:t>
            </a:r>
          </a:p>
          <a:p>
            <a:r>
              <a:rPr lang="he-IL" dirty="0" smtClean="0"/>
              <a:t>בשביל זה נשתמש ב</a:t>
            </a:r>
            <a:r>
              <a:rPr lang="en-US" dirty="0" smtClean="0"/>
              <a:t>clustering </a:t>
            </a:r>
            <a:r>
              <a:rPr lang="he-IL" dirty="0" smtClean="0"/>
              <a:t> בשיטת </a:t>
            </a:r>
            <a:r>
              <a:rPr lang="en-US" dirty="0" smtClean="0"/>
              <a:t>DBSCAN </a:t>
            </a:r>
            <a:r>
              <a:rPr lang="he-IL" dirty="0"/>
              <a:t> </a:t>
            </a:r>
            <a:r>
              <a:rPr lang="he-IL" dirty="0" smtClean="0"/>
              <a:t>בגלל שהיא פשוט יחסית ומתאימה לנו</a:t>
            </a:r>
          </a:p>
          <a:p>
            <a:r>
              <a:rPr lang="en-US" dirty="0" smtClean="0"/>
              <a:t>DBSCAN </a:t>
            </a:r>
            <a:r>
              <a:rPr lang="he-IL" dirty="0"/>
              <a:t> </a:t>
            </a:r>
            <a:r>
              <a:rPr lang="he-IL" dirty="0" smtClean="0"/>
              <a:t>לוקח נתונים ומרכז אותם אל תוך קבוצות לפי הדמיון שלהם</a:t>
            </a:r>
          </a:p>
          <a:p>
            <a:r>
              <a:rPr lang="he-IL" dirty="0" smtClean="0"/>
              <a:t>כפי שניתן לראות בתמונה* יש לנו 3 קבוצות והאלגוריתם יודע להפריד ביניהם</a:t>
            </a:r>
            <a:endParaRPr lang="en-US" dirty="0"/>
          </a:p>
        </p:txBody>
      </p:sp>
      <p:pic>
        <p:nvPicPr>
          <p:cNvPr id="4" name="תמונה 3"/>
          <p:cNvPicPr>
            <a:picLocks noChangeAspect="1"/>
          </p:cNvPicPr>
          <p:nvPr/>
        </p:nvPicPr>
        <p:blipFill>
          <a:blip r:embed="rId3"/>
          <a:stretch>
            <a:fillRect/>
          </a:stretch>
        </p:blipFill>
        <p:spPr>
          <a:xfrm>
            <a:off x="557579" y="618518"/>
            <a:ext cx="2724150" cy="1038225"/>
          </a:xfrm>
          <a:prstGeom prst="rect">
            <a:avLst/>
          </a:prstGeom>
        </p:spPr>
      </p:pic>
      <p:pic>
        <p:nvPicPr>
          <p:cNvPr id="5122" name="Picture 2" descr="https://lh5.googleusercontent.com/cCHPy36O9qJTtxHeJ-hjciG1pfSCziA_EL-XSDUsxH-Q88Ah6UVLr6sjJsjB64yxBijLwviQl5x5yVkIHP8x54M74voHNwXWiT7pBljpDSz5af5ynu0DzNu6mPOWbjqiBwHm7l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444" y="258762"/>
            <a:ext cx="29051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95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הקדמה</a:t>
            </a:r>
            <a:endParaRPr lang="en-US" dirty="0"/>
          </a:p>
        </p:txBody>
      </p:sp>
      <p:sp>
        <p:nvSpPr>
          <p:cNvPr id="3" name="מציין מיקום טקסט 2"/>
          <p:cNvSpPr>
            <a:spLocks noGrp="1"/>
          </p:cNvSpPr>
          <p:nvPr>
            <p:ph type="body" idx="1"/>
          </p:nvPr>
        </p:nvSpPr>
        <p:spPr/>
        <p:txBody>
          <a:bodyPr/>
          <a:lstStyle/>
          <a:p>
            <a:r>
              <a:rPr lang="he-IL" dirty="0" smtClean="0"/>
              <a:t>זוהי בעצם המצגת שמסבירה באופן מפורט על </a:t>
            </a:r>
            <a:r>
              <a:rPr lang="he-IL" dirty="0" err="1" smtClean="0"/>
              <a:t>הפרוייקט</a:t>
            </a:r>
            <a:r>
              <a:rPr lang="he-IL" dirty="0" smtClean="0"/>
              <a:t> שלנו ועל כל הדרך שעברנו</a:t>
            </a:r>
          </a:p>
          <a:p>
            <a:r>
              <a:rPr lang="he-IL" dirty="0" smtClean="0"/>
              <a:t>המצגת מפוצצת במידע שרכשנו ואנחנו רוצים לשתף </a:t>
            </a:r>
            <a:r>
              <a:rPr lang="he-IL" dirty="0" err="1" smtClean="0"/>
              <a:t>איתכם</a:t>
            </a:r>
            <a:r>
              <a:rPr lang="he-IL" dirty="0" smtClean="0"/>
              <a:t> נשמח את תשאלו שאלות במהלכה ולא תתלוננו שהיא משעממת</a:t>
            </a:r>
            <a:r>
              <a:rPr lang="he-IL" dirty="0" smtClean="0">
                <a:sym typeface="Wingdings" panose="05000000000000000000" pitchFamily="2" charset="2"/>
              </a:rPr>
              <a:t></a:t>
            </a:r>
            <a:endParaRPr lang="en-US" dirty="0"/>
          </a:p>
        </p:txBody>
      </p:sp>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37" y="378186"/>
            <a:ext cx="2725385" cy="1037375"/>
          </a:xfrm>
          <a:prstGeom prst="rect">
            <a:avLst/>
          </a:prstGeom>
        </p:spPr>
      </p:pic>
    </p:spTree>
    <p:extLst>
      <p:ext uri="{BB962C8B-B14F-4D97-AF65-F5344CB8AC3E}">
        <p14:creationId xmlns:p14="http://schemas.microsoft.com/office/powerpoint/2010/main" val="25426141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smtClean="0"/>
              <a:t>בעיה אחרונה – </a:t>
            </a:r>
            <a:r>
              <a:rPr lang="en-US" dirty="0" smtClean="0"/>
              <a:t>dynamic window</a:t>
            </a:r>
            <a:endParaRPr lang="en-US" dirty="0"/>
          </a:p>
        </p:txBody>
      </p:sp>
      <p:sp>
        <p:nvSpPr>
          <p:cNvPr id="3" name="מציין מיקום טקסט 2"/>
          <p:cNvSpPr>
            <a:spLocks noGrp="1"/>
          </p:cNvSpPr>
          <p:nvPr>
            <p:ph type="body" idx="1"/>
          </p:nvPr>
        </p:nvSpPr>
        <p:spPr/>
        <p:txBody>
          <a:bodyPr/>
          <a:lstStyle/>
          <a:p>
            <a:r>
              <a:rPr lang="he-IL" dirty="0" smtClean="0"/>
              <a:t>טוב אנחנו קרובים לסוף ועוד שנייה מפסיקים לחפור לכם רק חסר לנו דבר אחרון בשביל שהמודל יהיה מושלם</a:t>
            </a:r>
          </a:p>
          <a:p>
            <a:r>
              <a:rPr lang="he-IL" dirty="0" smtClean="0"/>
              <a:t>המודל שלנו אומן על מטריצה של 47*62 והוא יודע לזהות רק פנים בגודל הזה</a:t>
            </a:r>
          </a:p>
          <a:p>
            <a:r>
              <a:rPr lang="he-IL" dirty="0" smtClean="0"/>
              <a:t>מה שעשינו בשביל לפתור את זה היה לתת למודל את התמונה בכמה גדלים שונים ובכך לחפש פרצופים בגדלים שונים בתמונה</a:t>
            </a:r>
            <a:endParaRPr lang="en-US" dirty="0"/>
          </a:p>
        </p:txBody>
      </p:sp>
      <p:pic>
        <p:nvPicPr>
          <p:cNvPr id="4" name="תמונה 3"/>
          <p:cNvPicPr>
            <a:picLocks noChangeAspect="1"/>
          </p:cNvPicPr>
          <p:nvPr/>
        </p:nvPicPr>
        <p:blipFill>
          <a:blip r:embed="rId2"/>
          <a:stretch>
            <a:fillRect/>
          </a:stretch>
        </p:blipFill>
        <p:spPr>
          <a:xfrm>
            <a:off x="557579" y="618518"/>
            <a:ext cx="2724150" cy="1038225"/>
          </a:xfrm>
          <a:prstGeom prst="rect">
            <a:avLst/>
          </a:prstGeom>
        </p:spPr>
      </p:pic>
    </p:spTree>
    <p:extLst>
      <p:ext uri="{BB962C8B-B14F-4D97-AF65-F5344CB8AC3E}">
        <p14:creationId xmlns:p14="http://schemas.microsoft.com/office/powerpoint/2010/main" val="37462082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GUI</a:t>
            </a:r>
            <a:r>
              <a:rPr lang="he-IL" dirty="0" smtClean="0"/>
              <a:t> – ממשק משתמש</a:t>
            </a:r>
            <a:endParaRPr lang="en-US" dirty="0"/>
          </a:p>
        </p:txBody>
      </p:sp>
      <p:sp>
        <p:nvSpPr>
          <p:cNvPr id="3" name="מציין מיקום טקסט 2"/>
          <p:cNvSpPr>
            <a:spLocks noGrp="1"/>
          </p:cNvSpPr>
          <p:nvPr>
            <p:ph type="body" idx="1"/>
          </p:nvPr>
        </p:nvSpPr>
        <p:spPr/>
        <p:txBody>
          <a:bodyPr/>
          <a:lstStyle/>
          <a:p>
            <a:r>
              <a:rPr lang="he-IL" dirty="0" smtClean="0"/>
              <a:t>טוב החלק האחרון והכי כיפי הוא ה</a:t>
            </a:r>
            <a:r>
              <a:rPr lang="en-US" dirty="0" smtClean="0"/>
              <a:t>GUI</a:t>
            </a:r>
            <a:r>
              <a:rPr lang="he-IL" dirty="0" smtClean="0"/>
              <a:t> שראיתם מקודם בנינו ממשק שיודע לתקשר ב </a:t>
            </a:r>
            <a:r>
              <a:rPr lang="en-US" dirty="0" smtClean="0"/>
              <a:t>socket </a:t>
            </a:r>
            <a:r>
              <a:rPr lang="he-IL" dirty="0"/>
              <a:t> </a:t>
            </a:r>
            <a:r>
              <a:rPr lang="he-IL" dirty="0" smtClean="0"/>
              <a:t>עם </a:t>
            </a:r>
            <a:r>
              <a:rPr lang="he-IL" dirty="0" err="1" smtClean="0"/>
              <a:t>פייתון</a:t>
            </a:r>
            <a:r>
              <a:rPr lang="he-IL" dirty="0" smtClean="0"/>
              <a:t> ויודע לתקשר עם </a:t>
            </a:r>
            <a:r>
              <a:rPr lang="en-US" dirty="0" smtClean="0"/>
              <a:t>firebase </a:t>
            </a:r>
            <a:r>
              <a:rPr lang="he-IL" dirty="0"/>
              <a:t> </a:t>
            </a:r>
            <a:r>
              <a:rPr lang="he-IL" dirty="0" smtClean="0"/>
              <a:t>וכך בנינו את המשתמשים בצורה שיהיו על ענן</a:t>
            </a:r>
          </a:p>
        </p:txBody>
      </p:sp>
      <p:pic>
        <p:nvPicPr>
          <p:cNvPr id="4" name="תמונה 3"/>
          <p:cNvPicPr>
            <a:picLocks noChangeAspect="1"/>
          </p:cNvPicPr>
          <p:nvPr/>
        </p:nvPicPr>
        <p:blipFill>
          <a:blip r:embed="rId2"/>
          <a:stretch>
            <a:fillRect/>
          </a:stretch>
        </p:blipFill>
        <p:spPr>
          <a:xfrm>
            <a:off x="557579" y="618518"/>
            <a:ext cx="2724150" cy="1038225"/>
          </a:xfrm>
          <a:prstGeom prst="rect">
            <a:avLst/>
          </a:prstGeom>
        </p:spPr>
      </p:pic>
    </p:spTree>
    <p:extLst>
      <p:ext uri="{BB962C8B-B14F-4D97-AF65-F5344CB8AC3E}">
        <p14:creationId xmlns:p14="http://schemas.microsoft.com/office/powerpoint/2010/main" val="3013574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a:t>CONCULOTION</a:t>
            </a:r>
            <a:endParaRPr/>
          </a:p>
        </p:txBody>
      </p:sp>
      <p:sp>
        <p:nvSpPr>
          <p:cNvPr id="350" name="Google Shape;350;p15"/>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228600" lvl="0" indent="-38100" algn="r" rtl="1">
              <a:lnSpc>
                <a:spcPct val="120000"/>
              </a:lnSpc>
              <a:spcBef>
                <a:spcPts val="0"/>
              </a:spcBef>
              <a:spcAft>
                <a:spcPts val="0"/>
              </a:spcAft>
              <a:buClr>
                <a:schemeClr val="lt1"/>
              </a:buClr>
              <a:buSzPts val="3000"/>
              <a:buNone/>
            </a:pPr>
            <a:r>
              <a:rPr lang="he-IL" dirty="0" smtClean="0"/>
              <a:t>במהלך </a:t>
            </a:r>
            <a:r>
              <a:rPr lang="he-IL" dirty="0" err="1" smtClean="0"/>
              <a:t>הפרוייקט</a:t>
            </a:r>
            <a:r>
              <a:rPr lang="he-IL" dirty="0" smtClean="0"/>
              <a:t> נתקלנו במכשולים, בעיות, באגים בלי סוף ועדיין </a:t>
            </a:r>
            <a:r>
              <a:rPr lang="he-IL" dirty="0" err="1" smtClean="0"/>
              <a:t>נהננו</a:t>
            </a:r>
            <a:r>
              <a:rPr lang="he-IL" dirty="0" smtClean="0"/>
              <a:t> מכל רגע ולמדנו מלא על כל מה שרצינו למרות שלא הצלחנו להגיע למודל הכי טוב שיש או למוצר הכי חזק ויעיל אנחנו מאוד גאים במה שיצא לנו ובעיקר </a:t>
            </a:r>
            <a:r>
              <a:rPr lang="he-IL" dirty="0" err="1" smtClean="0"/>
              <a:t>נהננו</a:t>
            </a:r>
            <a:r>
              <a:rPr lang="he-IL" dirty="0" smtClean="0"/>
              <a:t>.</a:t>
            </a:r>
          </a:p>
          <a:p>
            <a:pPr marL="228600" lvl="0" indent="-38100" algn="r" rtl="1">
              <a:lnSpc>
                <a:spcPct val="120000"/>
              </a:lnSpc>
              <a:spcBef>
                <a:spcPts val="0"/>
              </a:spcBef>
              <a:spcAft>
                <a:spcPts val="0"/>
              </a:spcAft>
              <a:buClr>
                <a:schemeClr val="lt1"/>
              </a:buClr>
              <a:buSzPts val="3000"/>
              <a:buNone/>
            </a:pPr>
            <a:endParaRPr lang="he-IL" dirty="0"/>
          </a:p>
          <a:p>
            <a:pPr marL="228600" lvl="0" indent="-38100" algn="r" rtl="1">
              <a:lnSpc>
                <a:spcPct val="120000"/>
              </a:lnSpc>
              <a:spcBef>
                <a:spcPts val="0"/>
              </a:spcBef>
              <a:spcAft>
                <a:spcPts val="0"/>
              </a:spcAft>
              <a:buClr>
                <a:schemeClr val="lt1"/>
              </a:buClr>
              <a:buSzPts val="3000"/>
              <a:buNone/>
            </a:pPr>
            <a:endParaRPr lang="he-IL" dirty="0" smtClean="0"/>
          </a:p>
          <a:p>
            <a:pPr marL="228600" lvl="0" indent="-38100" algn="r" rtl="1">
              <a:lnSpc>
                <a:spcPct val="120000"/>
              </a:lnSpc>
              <a:spcBef>
                <a:spcPts val="0"/>
              </a:spcBef>
              <a:spcAft>
                <a:spcPts val="0"/>
              </a:spcAft>
              <a:buClr>
                <a:schemeClr val="lt1"/>
              </a:buClr>
              <a:buSzPts val="3000"/>
              <a:buNone/>
            </a:pPr>
            <a:r>
              <a:rPr lang="he-IL" dirty="0" smtClean="0"/>
              <a:t>מקווים </a:t>
            </a:r>
            <a:r>
              <a:rPr lang="he-IL" dirty="0" err="1" smtClean="0"/>
              <a:t>שנהנתם</a:t>
            </a:r>
            <a:r>
              <a:rPr lang="he-IL" dirty="0" smtClean="0">
                <a:sym typeface="Wingdings" panose="05000000000000000000" pitchFamily="2" charset="2"/>
              </a:rPr>
              <a:t></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
          <p:cNvSpPr txBox="1">
            <a:spLocks noGrp="1"/>
          </p:cNvSpPr>
          <p:nvPr>
            <p:ph type="title"/>
          </p:nvPr>
        </p:nvSpPr>
        <p:spPr>
          <a:xfrm>
            <a:off x="1141413" y="864703"/>
            <a:ext cx="9905998" cy="147857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dirty="0"/>
              <a:t>אז מה עשינו??</a:t>
            </a:r>
            <a:endParaRPr dirty="0"/>
          </a:p>
        </p:txBody>
      </p:sp>
      <p:sp>
        <p:nvSpPr>
          <p:cNvPr id="241" name="Google Shape;241;p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228600" lvl="0" indent="-228600" algn="r" rtl="1">
              <a:lnSpc>
                <a:spcPct val="120000"/>
              </a:lnSpc>
              <a:spcBef>
                <a:spcPts val="0"/>
              </a:spcBef>
              <a:spcAft>
                <a:spcPts val="0"/>
              </a:spcAft>
              <a:buClr>
                <a:schemeClr val="lt1"/>
              </a:buClr>
              <a:buSzPts val="3000"/>
              <a:buChar char="•"/>
            </a:pPr>
            <a:r>
              <a:rPr lang="iw-IL" dirty="0"/>
              <a:t>כתבנו תוכנה המזהה פנים מתוך תמונה (bounding box classifier)  </a:t>
            </a:r>
            <a:endParaRPr dirty="0"/>
          </a:p>
          <a:p>
            <a:pPr marL="228600" lvl="0" indent="-228600" algn="r" rtl="1">
              <a:lnSpc>
                <a:spcPct val="120000"/>
              </a:lnSpc>
              <a:spcBef>
                <a:spcPts val="1000"/>
              </a:spcBef>
              <a:spcAft>
                <a:spcPts val="0"/>
              </a:spcAft>
              <a:buClr>
                <a:schemeClr val="lt1"/>
              </a:buClr>
              <a:buSzPts val="3000"/>
              <a:buChar char="•"/>
            </a:pPr>
            <a:r>
              <a:rPr lang="iw-IL" dirty="0"/>
              <a:t>כתבנו תוכנה שלוקחת את הדברים </a:t>
            </a:r>
            <a:r>
              <a:rPr lang="iw-IL" dirty="0" smtClean="0"/>
              <a:t>המיוחדים</a:t>
            </a:r>
            <a:r>
              <a:rPr lang="en-US" dirty="0" smtClean="0"/>
              <a:t> </a:t>
            </a:r>
            <a:r>
              <a:rPr lang="iw-IL" dirty="0" smtClean="0"/>
              <a:t>פיצ'רים</a:t>
            </a:r>
            <a:r>
              <a:rPr lang="iw-IL" dirty="0"/>
              <a:t>) בפנים(featchers extraction)</a:t>
            </a:r>
            <a:endParaRPr dirty="0"/>
          </a:p>
          <a:p>
            <a:pPr marL="228600" lvl="0" indent="-228600" algn="r" rtl="1">
              <a:lnSpc>
                <a:spcPct val="120000"/>
              </a:lnSpc>
              <a:spcBef>
                <a:spcPts val="1000"/>
              </a:spcBef>
              <a:spcAft>
                <a:spcPts val="0"/>
              </a:spcAft>
              <a:buClr>
                <a:schemeClr val="lt1"/>
              </a:buClr>
              <a:buSzPts val="3000"/>
              <a:buChar char="•"/>
            </a:pPr>
            <a:r>
              <a:rPr lang="iw-IL" dirty="0"/>
              <a:t>כתבנו תוכנה שמסווגת את הפיצ'רים אל תוך קטגוריות ובכך מגדירה לאדם מסויים פרצוף(clusstreing)</a:t>
            </a:r>
            <a:endParaRPr dirty="0"/>
          </a:p>
          <a:p>
            <a:pPr marL="228600" lvl="0" indent="-228600" algn="r" rtl="1">
              <a:lnSpc>
                <a:spcPct val="120000"/>
              </a:lnSpc>
              <a:spcBef>
                <a:spcPts val="1000"/>
              </a:spcBef>
              <a:spcAft>
                <a:spcPts val="0"/>
              </a:spcAft>
              <a:buClr>
                <a:schemeClr val="lt1"/>
              </a:buClr>
              <a:buSzPts val="3000"/>
              <a:buChar char="•"/>
            </a:pPr>
            <a:r>
              <a:rPr lang="iw-IL" dirty="0"/>
              <a:t>בניית ממשק משתמש על ידי wpf ו firebase</a:t>
            </a:r>
            <a:endParaRPr dirty="0"/>
          </a:p>
        </p:txBody>
      </p:sp>
      <p:pic>
        <p:nvPicPr>
          <p:cNvPr id="242" name="Google Shape;242;p2" descr="What is bounding box in image processing? - Quora"/>
          <p:cNvPicPr preferRelativeResize="0"/>
          <p:nvPr/>
        </p:nvPicPr>
        <p:blipFill rotWithShape="1">
          <a:blip r:embed="rId3">
            <a:alphaModFix/>
          </a:blip>
          <a:srcRect/>
          <a:stretch/>
        </p:blipFill>
        <p:spPr>
          <a:xfrm>
            <a:off x="3608396" y="263126"/>
            <a:ext cx="4268643" cy="1879055"/>
          </a:xfrm>
          <a:prstGeom prst="rect">
            <a:avLst/>
          </a:prstGeom>
          <a:noFill/>
          <a:ln>
            <a:noFill/>
          </a:ln>
        </p:spPr>
      </p:pic>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52" y="346015"/>
            <a:ext cx="2725385" cy="10373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
          <p:cNvSpPr txBox="1">
            <a:spLocks noGrp="1"/>
          </p:cNvSpPr>
          <p:nvPr>
            <p:ph type="title"/>
          </p:nvPr>
        </p:nvSpPr>
        <p:spPr>
          <a:xfrm>
            <a:off x="1141412" y="870134"/>
            <a:ext cx="9905998" cy="147857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dirty="0"/>
              <a:t>שלב ראשון - BOUNDING BOX CLASSIFIER</a:t>
            </a:r>
            <a:endParaRPr dirty="0"/>
          </a:p>
        </p:txBody>
      </p:sp>
      <p:sp>
        <p:nvSpPr>
          <p:cNvPr id="248" name="Google Shape;248;p3"/>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marL="0" lvl="0" indent="0" algn="r" rtl="1">
              <a:lnSpc>
                <a:spcPct val="120000"/>
              </a:lnSpc>
              <a:spcBef>
                <a:spcPts val="0"/>
              </a:spcBef>
              <a:spcAft>
                <a:spcPts val="0"/>
              </a:spcAft>
              <a:buClr>
                <a:schemeClr val="lt1"/>
              </a:buClr>
              <a:buSzPts val="3000"/>
              <a:buNone/>
            </a:pPr>
            <a:r>
              <a:rPr lang="iw-IL"/>
              <a:t>אנחנו רוצים להכין מין "מוח" שיודע להסתכל תמונה</a:t>
            </a:r>
            <a:endParaRPr/>
          </a:p>
          <a:p>
            <a:pPr marL="0" lvl="0" indent="0" algn="r" rtl="1">
              <a:lnSpc>
                <a:spcPct val="120000"/>
              </a:lnSpc>
              <a:spcBef>
                <a:spcPts val="1000"/>
              </a:spcBef>
              <a:spcAft>
                <a:spcPts val="0"/>
              </a:spcAft>
              <a:buClr>
                <a:schemeClr val="lt1"/>
              </a:buClr>
              <a:buSzPts val="3000"/>
              <a:buNone/>
            </a:pPr>
            <a:r>
              <a:rPr lang="iw-IL"/>
              <a:t>ולהגיד מתוכה מה זה סתם דשא ומה זה חתול</a:t>
            </a:r>
            <a:endParaRPr/>
          </a:p>
          <a:p>
            <a:pPr marL="0" lvl="0" indent="0" algn="r" rtl="1">
              <a:lnSpc>
                <a:spcPct val="120000"/>
              </a:lnSpc>
              <a:spcBef>
                <a:spcPts val="1000"/>
              </a:spcBef>
              <a:spcAft>
                <a:spcPts val="0"/>
              </a:spcAft>
              <a:buClr>
                <a:schemeClr val="lt1"/>
              </a:buClr>
              <a:buSzPts val="3000"/>
              <a:buNone/>
            </a:pPr>
            <a:endParaRPr/>
          </a:p>
        </p:txBody>
      </p:sp>
      <p:sp>
        <p:nvSpPr>
          <p:cNvPr id="249" name="Google Shape;249;p3" descr="Understanding SSD MultiBox — Real-Time Object Detection In Deep ..."/>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250" name="Google Shape;250;p3" descr="Understanding SSD MultiBox — Real-Time Object Detection In Deep ..."/>
          <p:cNvPicPr preferRelativeResize="0"/>
          <p:nvPr/>
        </p:nvPicPr>
        <p:blipFill rotWithShape="1">
          <a:blip r:embed="rId3">
            <a:alphaModFix/>
          </a:blip>
          <a:srcRect/>
          <a:stretch/>
        </p:blipFill>
        <p:spPr>
          <a:xfrm>
            <a:off x="992390" y="2447921"/>
            <a:ext cx="3966769" cy="2204191"/>
          </a:xfrm>
          <a:prstGeom prst="rect">
            <a:avLst/>
          </a:prstGeom>
          <a:noFill/>
          <a:ln>
            <a:noFill/>
          </a:ln>
        </p:spPr>
      </p:pic>
      <p:pic>
        <p:nvPicPr>
          <p:cNvPr id="6" name="תמונה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5" y="295887"/>
            <a:ext cx="2725385" cy="10373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txBox="1">
            <a:spLocks noGrp="1"/>
          </p:cNvSpPr>
          <p:nvPr>
            <p:ph type="title"/>
          </p:nvPr>
        </p:nvSpPr>
        <p:spPr>
          <a:xfrm>
            <a:off x="1141400" y="882287"/>
            <a:ext cx="9905998" cy="1478570"/>
          </a:xfrm>
          <a:prstGeom prst="rect">
            <a:avLst/>
          </a:prstGeom>
          <a:noFill/>
          <a:ln>
            <a:noFill/>
          </a:ln>
        </p:spPr>
        <p:txBody>
          <a:bodyPr spcFirstLastPara="1" wrap="square" lIns="91425" tIns="45700" rIns="91425" bIns="45700" anchor="ctr" anchorCtr="0">
            <a:normAutofit/>
          </a:bodyPr>
          <a:lstStyle/>
          <a:p>
            <a:pPr marL="0" lvl="0" indent="0" algn="r" rtl="1">
              <a:lnSpc>
                <a:spcPct val="90000"/>
              </a:lnSpc>
              <a:spcBef>
                <a:spcPts val="0"/>
              </a:spcBef>
              <a:spcAft>
                <a:spcPts val="0"/>
              </a:spcAft>
              <a:buClr>
                <a:schemeClr val="lt1"/>
              </a:buClr>
              <a:buSzPts val="3600"/>
              <a:buFont typeface="Twentieth Century"/>
              <a:buNone/>
            </a:pPr>
            <a:r>
              <a:rPr lang="iw-IL" dirty="0"/>
              <a:t>SVM</a:t>
            </a:r>
            <a:endParaRPr dirty="0"/>
          </a:p>
        </p:txBody>
      </p:sp>
      <p:sp>
        <p:nvSpPr>
          <p:cNvPr id="256" name="Google Shape;256;p4"/>
          <p:cNvSpPr txBox="1">
            <a:spLocks noGrp="1"/>
          </p:cNvSpPr>
          <p:nvPr>
            <p:ph type="body" idx="1"/>
          </p:nvPr>
        </p:nvSpPr>
        <p:spPr>
          <a:xfrm>
            <a:off x="1141400" y="2249473"/>
            <a:ext cx="9906000" cy="4144800"/>
          </a:xfrm>
          <a:prstGeom prst="rect">
            <a:avLst/>
          </a:prstGeom>
          <a:noFill/>
          <a:ln>
            <a:noFill/>
          </a:ln>
        </p:spPr>
        <p:txBody>
          <a:bodyPr spcFirstLastPara="1" wrap="square" lIns="91425" tIns="45700" rIns="91425" bIns="45700" anchor="t" anchorCtr="0">
            <a:normAutofit fontScale="92500"/>
          </a:bodyPr>
          <a:lstStyle/>
          <a:p>
            <a:pPr marL="228600" lvl="0" indent="-228600" algn="r" rtl="1">
              <a:lnSpc>
                <a:spcPct val="120000"/>
              </a:lnSpc>
              <a:spcBef>
                <a:spcPts val="0"/>
              </a:spcBef>
              <a:spcAft>
                <a:spcPts val="0"/>
              </a:spcAft>
              <a:buClr>
                <a:schemeClr val="lt1"/>
              </a:buClr>
              <a:buSzPts val="3000"/>
              <a:buChar char="•"/>
            </a:pPr>
            <a:r>
              <a:rPr lang="iw-IL" dirty="0"/>
              <a:t>Svm – support vector machine – זו שיטה ללמידה מונחית(supervised learning)</a:t>
            </a:r>
            <a:endParaRPr dirty="0"/>
          </a:p>
          <a:p>
            <a:pPr marL="228600" lvl="0" indent="-228600" algn="r" rtl="1">
              <a:lnSpc>
                <a:spcPct val="120000"/>
              </a:lnSpc>
              <a:spcBef>
                <a:spcPts val="1000"/>
              </a:spcBef>
              <a:spcAft>
                <a:spcPts val="0"/>
              </a:spcAft>
              <a:buClr>
                <a:schemeClr val="lt1"/>
              </a:buClr>
              <a:buSzPts val="3000"/>
              <a:buChar char="•"/>
            </a:pPr>
            <a:r>
              <a:rPr lang="iw-IL" dirty="0"/>
              <a:t>כלומר בשיטה זו נבצע למידה של "מוח" בשיטה של שלילי וחיובי</a:t>
            </a:r>
            <a:endParaRPr dirty="0"/>
          </a:p>
          <a:p>
            <a:pPr marL="228600" lvl="0" indent="-228600" algn="r" rtl="1">
              <a:lnSpc>
                <a:spcPct val="120000"/>
              </a:lnSpc>
              <a:spcBef>
                <a:spcPts val="1000"/>
              </a:spcBef>
              <a:spcAft>
                <a:spcPts val="0"/>
              </a:spcAft>
              <a:buClr>
                <a:schemeClr val="lt1"/>
              </a:buClr>
              <a:buSzPts val="3000"/>
              <a:buChar char="•"/>
            </a:pPr>
            <a:r>
              <a:rPr lang="iw-IL" dirty="0"/>
              <a:t>ניתן למכונה שלנו 2 מערכים, אחד של דברים חיוביים(חתולים) שאנחנו רוצים למצוא ואחד של דברים שלילים(דשא, שמיים, קירות, אנשים)</a:t>
            </a:r>
            <a:endParaRPr dirty="0"/>
          </a:p>
          <a:p>
            <a:pPr marL="228600" lvl="0" indent="-228600" algn="r" rtl="1">
              <a:lnSpc>
                <a:spcPct val="120000"/>
              </a:lnSpc>
              <a:spcBef>
                <a:spcPts val="1000"/>
              </a:spcBef>
              <a:spcAft>
                <a:spcPts val="0"/>
              </a:spcAft>
              <a:buClr>
                <a:schemeClr val="lt1"/>
              </a:buClr>
              <a:buSzPts val="3000"/>
              <a:buChar char="•"/>
            </a:pPr>
            <a:r>
              <a:rPr lang="iw-IL" dirty="0"/>
              <a:t>המטרה של ה"מוח" שלנו הוא ליצור קו הפרדה כמה שיותר מדויק בין אובייקט חיובי לשלילי </a:t>
            </a:r>
            <a:endParaRPr dirty="0"/>
          </a:p>
          <a:p>
            <a:pPr marL="228600" lvl="0" indent="-180975" algn="r" rtl="1">
              <a:lnSpc>
                <a:spcPct val="120000"/>
              </a:lnSpc>
              <a:spcBef>
                <a:spcPts val="1000"/>
              </a:spcBef>
              <a:spcAft>
                <a:spcPts val="0"/>
              </a:spcAft>
              <a:buSzPts val="2250"/>
              <a:buChar char="•"/>
            </a:pPr>
            <a:r>
              <a:rPr lang="iw-IL" dirty="0"/>
              <a:t>כפי שניתן לראות </a:t>
            </a:r>
            <a:r>
              <a:rPr lang="iw-IL" dirty="0" smtClean="0"/>
              <a:t>בתמונה</a:t>
            </a:r>
            <a:r>
              <a:rPr lang="he-IL" dirty="0" smtClean="0"/>
              <a:t>*</a:t>
            </a:r>
            <a:r>
              <a:rPr lang="iw-IL" dirty="0" smtClean="0"/>
              <a:t> </a:t>
            </a:r>
            <a:r>
              <a:rPr lang="iw-IL" dirty="0"/>
              <a:t>יש לנו 3 קווים שהמכונה קבעה לגבי הנתונים:</a:t>
            </a:r>
            <a:endParaRPr dirty="0"/>
          </a:p>
          <a:p>
            <a:pPr marL="228600" lvl="0" indent="-180975" algn="r" rtl="1">
              <a:lnSpc>
                <a:spcPct val="120000"/>
              </a:lnSpc>
              <a:spcBef>
                <a:spcPts val="1000"/>
              </a:spcBef>
              <a:spcAft>
                <a:spcPts val="0"/>
              </a:spcAft>
              <a:buSzPts val="2250"/>
              <a:buChar char="•"/>
            </a:pPr>
            <a:r>
              <a:rPr lang="iw-IL" dirty="0"/>
              <a:t>הירוק הוא טעות, הכחול הוא אכן תוחם אבל לא מספיק טוב והאדום הוא הטוב ביותר</a:t>
            </a:r>
            <a:endParaRPr dirty="0"/>
          </a:p>
        </p:txBody>
      </p:sp>
      <p:grpSp>
        <p:nvGrpSpPr>
          <p:cNvPr id="257" name="Google Shape;257;p4"/>
          <p:cNvGrpSpPr/>
          <p:nvPr/>
        </p:nvGrpSpPr>
        <p:grpSpPr>
          <a:xfrm>
            <a:off x="6212166" y="261186"/>
            <a:ext cx="2144684" cy="1862051"/>
            <a:chOff x="1321724" y="714895"/>
            <a:chExt cx="2144684" cy="1862051"/>
          </a:xfrm>
        </p:grpSpPr>
        <p:sp>
          <p:nvSpPr>
            <p:cNvPr id="258" name="Google Shape;258;p4"/>
            <p:cNvSpPr/>
            <p:nvPr/>
          </p:nvSpPr>
          <p:spPr>
            <a:xfrm>
              <a:off x="1321724" y="714895"/>
              <a:ext cx="2144684" cy="1862051"/>
            </a:xfrm>
            <a:prstGeom prst="rect">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1">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259" name="Google Shape;259;p4" descr="https://upload.wikimedia.org/wikipedia/commons/thumb/b/b5/Svm_separating_hyperplanes_%28SVG%29.svg/220px-Svm_separating_hyperplanes_%28SVG%29.svg.png"/>
            <p:cNvPicPr preferRelativeResize="0"/>
            <p:nvPr/>
          </p:nvPicPr>
          <p:blipFill rotWithShape="1">
            <a:blip r:embed="rId3">
              <a:alphaModFix/>
            </a:blip>
            <a:srcRect/>
            <a:stretch/>
          </p:blipFill>
          <p:spPr>
            <a:xfrm>
              <a:off x="1321724" y="767195"/>
              <a:ext cx="2095500" cy="1809751"/>
            </a:xfrm>
            <a:prstGeom prst="rect">
              <a:avLst/>
            </a:prstGeom>
            <a:noFill/>
            <a:ln>
              <a:noFill/>
            </a:ln>
          </p:spPr>
        </p:pic>
      </p:grpSp>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14" y="409010"/>
            <a:ext cx="2725385" cy="103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ppt_x"/>
                                          </p:val>
                                        </p:tav>
                                        <p:tav tm="100000">
                                          <p:val>
                                            <p:strVal val="#ppt_x"/>
                                          </p:val>
                                        </p:tav>
                                      </p:tavLst>
                                    </p:anim>
                                    <p:anim calcmode="lin" valueType="num">
                                      <p:cBhvr additive="base">
                                        <p:cTn id="8"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846d6f29f1_0_0"/>
          <p:cNvSpPr txBox="1">
            <a:spLocks noGrp="1"/>
          </p:cNvSpPr>
          <p:nvPr>
            <p:ph type="title"/>
          </p:nvPr>
        </p:nvSpPr>
        <p:spPr>
          <a:xfrm>
            <a:off x="1141412" y="861704"/>
            <a:ext cx="9906000" cy="1478700"/>
          </a:xfrm>
          <a:prstGeom prst="rect">
            <a:avLst/>
          </a:prstGeom>
        </p:spPr>
        <p:txBody>
          <a:bodyPr spcFirstLastPara="1" wrap="square" lIns="91425" tIns="45700" rIns="91425" bIns="45700" anchor="ctr" anchorCtr="0">
            <a:noAutofit/>
          </a:bodyPr>
          <a:lstStyle/>
          <a:p>
            <a:pPr marL="0" lvl="0" indent="0" algn="r" rtl="1">
              <a:spcBef>
                <a:spcPts val="0"/>
              </a:spcBef>
              <a:spcAft>
                <a:spcPts val="0"/>
              </a:spcAft>
              <a:buNone/>
            </a:pPr>
            <a:r>
              <a:rPr lang="iw-IL" dirty="0"/>
              <a:t>ההבדל בין חתולים לפנים - image filtering</a:t>
            </a:r>
            <a:endParaRPr dirty="0"/>
          </a:p>
        </p:txBody>
      </p:sp>
      <p:sp>
        <p:nvSpPr>
          <p:cNvPr id="265" name="Google Shape;265;g846d6f29f1_0_0"/>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Autofit/>
          </a:bodyPr>
          <a:lstStyle/>
          <a:p>
            <a:pPr marL="342900" indent="-342900"/>
            <a:r>
              <a:rPr lang="he-IL" i="1" dirty="0"/>
              <a:t>בשביל למצוא פנים מתוך תמונה נשתמש בשיטה של </a:t>
            </a:r>
            <a:r>
              <a:rPr lang="he-IL" i="1" dirty="0" err="1"/>
              <a:t>גרדיאנטים</a:t>
            </a:r>
            <a:r>
              <a:rPr lang="he-IL" i="1" dirty="0"/>
              <a:t>. נעבור על כל פיקסל ונסתכל על הפיקסלים הסובבים אותו, ונצייר חץ שמצביע אל הכיוון שבו יש את ההפרש הגדול ביותר בצבעים. </a:t>
            </a:r>
          </a:p>
          <a:p>
            <a:pPr marL="342900" indent="-342900"/>
            <a:r>
              <a:rPr lang="he-IL" i="1" dirty="0"/>
              <a:t>שיטה זו נוחה לנו מכיוון שעכשיו אור וחושך פחות ישפיעו על התמונה שלנו אלא רק התווי פנים. </a:t>
            </a:r>
            <a:endParaRPr lang="he-IL" dirty="0"/>
          </a:p>
          <a:p>
            <a:pPr marL="0" lvl="0" indent="0" algn="l" rtl="0">
              <a:spcBef>
                <a:spcPts val="1000"/>
              </a:spcBef>
              <a:spcAft>
                <a:spcPts val="0"/>
              </a:spcAft>
              <a:buNone/>
            </a:pPr>
            <a:endParaRPr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806" y="343016"/>
            <a:ext cx="2725385" cy="10373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7" name="Google Shape;270;p5">
            <a:extLst>
              <a:ext uri="{FF2B5EF4-FFF2-40B4-BE49-F238E27FC236}">
                <a16:creationId xmlns:a16="http://schemas.microsoft.com/office/drawing/2014/main" id="{23FB3CD7-EE1E-4373-9A05-F0B0552AC128}"/>
              </a:ext>
            </a:extLst>
          </p:cNvPr>
          <p:cNvSpPr txBox="1">
            <a:spLocks/>
          </p:cNvSpPr>
          <p:nvPr/>
        </p:nvSpPr>
        <p:spPr>
          <a:xfrm>
            <a:off x="1141412" y="917457"/>
            <a:ext cx="9905998" cy="147857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1">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a:t>HOG</a:t>
            </a:r>
            <a:endParaRPr lang="en-US" dirty="0"/>
          </a:p>
        </p:txBody>
      </p:sp>
      <p:sp>
        <p:nvSpPr>
          <p:cNvPr id="8" name="Google Shape;271;p5">
            <a:extLst>
              <a:ext uri="{FF2B5EF4-FFF2-40B4-BE49-F238E27FC236}">
                <a16:creationId xmlns:a16="http://schemas.microsoft.com/office/drawing/2014/main" id="{8DD5485A-5C96-4B49-AF6C-F5C88BC2AFAD}"/>
              </a:ext>
            </a:extLst>
          </p:cNvPr>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p>
            <a:pPr>
              <a:spcBef>
                <a:spcPts val="0"/>
              </a:spcBef>
            </a:pPr>
            <a:r>
              <a:rPr lang="he-IL" dirty="0"/>
              <a:t>לאחר שהוצאנו את </a:t>
            </a:r>
            <a:r>
              <a:rPr lang="he-IL" dirty="0" err="1"/>
              <a:t>הגרדיאנטים</a:t>
            </a:r>
            <a:r>
              <a:rPr lang="he-IL" dirty="0"/>
              <a:t> מכל הפיקסלים ננסה למזער את המידע שיש לנו וניקח כל ריבוע של 16*16 ונחשב את הממוצע שלו(אם הרוב מצביעים ימינה אז הוא יהיה ימינה אם יהיה שמאלה ולמעלה הוא יהיה שמאלה-למעלה) עכשיו יש לנו ריבוע יותר כולל של </a:t>
            </a:r>
            <a:r>
              <a:rPr lang="he-IL" dirty="0" err="1"/>
              <a:t>גרדיאנטים</a:t>
            </a:r>
            <a:r>
              <a:rPr lang="he-IL" dirty="0"/>
              <a:t> המטרה שלנו מכאן היא לאמן מודל שיצליח מהמידע שקיבל </a:t>
            </a:r>
            <a:r>
              <a:rPr lang="he-IL" dirty="0" err="1"/>
              <a:t>מההוג</a:t>
            </a:r>
            <a:r>
              <a:rPr lang="he-IL" dirty="0"/>
              <a:t> לבצע זיהוי פנים</a:t>
            </a:r>
            <a:endParaRPr dirty="0"/>
          </a:p>
        </p:txBody>
      </p:sp>
      <p:pic>
        <p:nvPicPr>
          <p:cNvPr id="9" name="תמונה 8">
            <a:extLst>
              <a:ext uri="{FF2B5EF4-FFF2-40B4-BE49-F238E27FC236}">
                <a16:creationId xmlns:a16="http://schemas.microsoft.com/office/drawing/2014/main" id="{EEB8BB46-86C9-4D31-9E8B-FD0B82CC2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99" y="398769"/>
            <a:ext cx="2725385" cy="1037375"/>
          </a:xfrm>
          <a:prstGeom prst="rect">
            <a:avLst/>
          </a:prstGeom>
        </p:spPr>
      </p:pic>
      <p:pic>
        <p:nvPicPr>
          <p:cNvPr id="10" name="Picture 4">
            <a:extLst>
              <a:ext uri="{FF2B5EF4-FFF2-40B4-BE49-F238E27FC236}">
                <a16:creationId xmlns:a16="http://schemas.microsoft.com/office/drawing/2014/main" id="{5748790A-9EA6-44FD-954D-FC8E143F809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96385" y="131084"/>
            <a:ext cx="475297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istogram of Oriented Gradient [12] | Download Scientific Diagram">
            <a:extLst>
              <a:ext uri="{FF2B5EF4-FFF2-40B4-BE49-F238E27FC236}">
                <a16:creationId xmlns:a16="http://schemas.microsoft.com/office/drawing/2014/main" id="{A678B121-5C2A-4488-AFD5-6548AECDDC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78" y="4020344"/>
            <a:ext cx="2314945" cy="27504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6" name="Google Shape;277;g846d6f29f1_0_10">
            <a:extLst>
              <a:ext uri="{FF2B5EF4-FFF2-40B4-BE49-F238E27FC236}">
                <a16:creationId xmlns:a16="http://schemas.microsoft.com/office/drawing/2014/main" id="{24580DF8-1D08-4CBC-9CE3-397DCF883864}"/>
              </a:ext>
            </a:extLst>
          </p:cNvPr>
          <p:cNvSpPr txBox="1">
            <a:spLocks/>
          </p:cNvSpPr>
          <p:nvPr/>
        </p:nvSpPr>
        <p:spPr>
          <a:xfrm>
            <a:off x="1141412" y="855910"/>
            <a:ext cx="9906000" cy="1478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1">
              <a:lnSpc>
                <a:spcPct val="90000"/>
              </a:lnSpc>
              <a:spcBef>
                <a:spcPts val="0"/>
              </a:spcBef>
              <a:spcAft>
                <a:spcPts val="0"/>
              </a:spcAft>
              <a:buClr>
                <a:schemeClr val="lt1"/>
              </a:buClr>
              <a:buSzPts val="18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t>data</a:t>
            </a:r>
            <a:endParaRPr lang="en-US" b="1" dirty="0"/>
          </a:p>
        </p:txBody>
      </p:sp>
      <p:sp>
        <p:nvSpPr>
          <p:cNvPr id="7" name="Google Shape;278;g846d6f29f1_0_10">
            <a:extLst>
              <a:ext uri="{FF2B5EF4-FFF2-40B4-BE49-F238E27FC236}">
                <a16:creationId xmlns:a16="http://schemas.microsoft.com/office/drawing/2014/main" id="{4401F813-97D4-4221-968B-36471A9EFB4F}"/>
              </a:ext>
            </a:extLst>
          </p:cNvPr>
          <p:cNvSpPr txBox="1">
            <a:spLocks/>
          </p:cNvSpPr>
          <p:nvPr/>
        </p:nvSpPr>
        <p:spPr>
          <a:xfrm>
            <a:off x="1141412" y="2249487"/>
            <a:ext cx="9906000" cy="3541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71475" algn="r" rtl="1">
              <a:lnSpc>
                <a:spcPct val="120000"/>
              </a:lnSpc>
              <a:spcBef>
                <a:spcPts val="1000"/>
              </a:spcBef>
              <a:spcAft>
                <a:spcPts val="0"/>
              </a:spcAft>
              <a:buClr>
                <a:schemeClr val="lt1"/>
              </a:buClr>
              <a:buSzPts val="225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71475" algn="r" rtl="1">
              <a:lnSpc>
                <a:spcPct val="120000"/>
              </a:lnSpc>
              <a:spcBef>
                <a:spcPts val="500"/>
              </a:spcBef>
              <a:spcAft>
                <a:spcPts val="0"/>
              </a:spcAft>
              <a:buClr>
                <a:schemeClr val="lt1"/>
              </a:buClr>
              <a:buSzPts val="225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r" rtl="1">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71475" algn="r" rtl="1">
              <a:lnSpc>
                <a:spcPct val="120000"/>
              </a:lnSpc>
              <a:spcBef>
                <a:spcPts val="500"/>
              </a:spcBef>
              <a:spcAft>
                <a:spcPts val="0"/>
              </a:spcAft>
              <a:buClr>
                <a:schemeClr val="lt1"/>
              </a:buClr>
              <a:buSzPts val="225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71475" algn="r" rtl="1">
              <a:lnSpc>
                <a:spcPct val="120000"/>
              </a:lnSpc>
              <a:spcBef>
                <a:spcPts val="500"/>
              </a:spcBef>
              <a:spcAft>
                <a:spcPts val="0"/>
              </a:spcAft>
              <a:buClr>
                <a:schemeClr val="lt1"/>
              </a:buClr>
              <a:buSzPts val="225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71475" algn="r" rtl="1">
              <a:lnSpc>
                <a:spcPct val="120000"/>
              </a:lnSpc>
              <a:spcBef>
                <a:spcPts val="500"/>
              </a:spcBef>
              <a:spcAft>
                <a:spcPts val="0"/>
              </a:spcAft>
              <a:buClr>
                <a:schemeClr val="lt1"/>
              </a:buClr>
              <a:buSzPts val="22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71475" algn="r" rtl="1">
              <a:lnSpc>
                <a:spcPct val="120000"/>
              </a:lnSpc>
              <a:spcBef>
                <a:spcPts val="500"/>
              </a:spcBef>
              <a:spcAft>
                <a:spcPts val="0"/>
              </a:spcAft>
              <a:buClr>
                <a:schemeClr val="lt1"/>
              </a:buClr>
              <a:buSzPts val="22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71475" algn="r" rtl="1">
              <a:lnSpc>
                <a:spcPct val="120000"/>
              </a:lnSpc>
              <a:spcBef>
                <a:spcPts val="500"/>
              </a:spcBef>
              <a:spcAft>
                <a:spcPts val="0"/>
              </a:spcAft>
              <a:buClr>
                <a:schemeClr val="lt1"/>
              </a:buClr>
              <a:buSzPts val="22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71475" algn="r" rtl="1">
              <a:lnSpc>
                <a:spcPct val="120000"/>
              </a:lnSpc>
              <a:spcBef>
                <a:spcPts val="500"/>
              </a:spcBef>
              <a:spcAft>
                <a:spcPts val="0"/>
              </a:spcAft>
              <a:buClr>
                <a:schemeClr val="lt1"/>
              </a:buClr>
              <a:buSzPts val="22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pPr algn="l" rtl="0">
              <a:spcBef>
                <a:spcPts val="0"/>
              </a:spcBef>
            </a:pPr>
            <a:r>
              <a:rPr lang="en-US"/>
              <a:t>Lfw - </a:t>
            </a:r>
            <a:r>
              <a:rPr lang="en-US">
                <a:hlinkClick r:id="rId3"/>
              </a:rPr>
              <a:t>https://scikit-image.org/docs/0.14.x/api/skimage.data.html#skimage.data.lfw_subset</a:t>
            </a:r>
            <a:endParaRPr lang="en-US"/>
          </a:p>
          <a:p>
            <a:pPr algn="l" rtl="0">
              <a:spcBef>
                <a:spcPts val="0"/>
              </a:spcBef>
            </a:pPr>
            <a:r>
              <a:rPr lang="en-US"/>
              <a:t>skimage.data - </a:t>
            </a:r>
            <a:r>
              <a:rPr lang="en-US">
                <a:hlinkClick r:id="rId4"/>
              </a:rPr>
              <a:t>https://scikit-image.org/docs/dev/api/skimage.data.html</a:t>
            </a:r>
            <a:endParaRPr lang="en-US"/>
          </a:p>
          <a:p>
            <a:pPr>
              <a:spcBef>
                <a:spcPts val="0"/>
              </a:spcBef>
            </a:pPr>
            <a:r>
              <a:rPr lang="he-IL"/>
              <a:t>את התמונות עליהן אימנו את המודלים לקחנו מהאתר של </a:t>
            </a:r>
            <a:r>
              <a:rPr lang="en-US"/>
              <a:t>scikit-image</a:t>
            </a:r>
          </a:p>
          <a:p>
            <a:pPr marL="228600" indent="-38100">
              <a:spcBef>
                <a:spcPts val="0"/>
              </a:spcBef>
              <a:buSzPts val="3000"/>
              <a:buFont typeface="Arial"/>
              <a:buNone/>
            </a:pPr>
            <a:endParaRPr lang="en-US" dirty="0"/>
          </a:p>
        </p:txBody>
      </p:sp>
      <p:pic>
        <p:nvPicPr>
          <p:cNvPr id="8" name="תמונה 7">
            <a:extLst>
              <a:ext uri="{FF2B5EF4-FFF2-40B4-BE49-F238E27FC236}">
                <a16:creationId xmlns:a16="http://schemas.microsoft.com/office/drawing/2014/main" id="{F47E59BF-278A-49DA-9582-F77ED3A7D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806" y="413356"/>
            <a:ext cx="2725385" cy="1037375"/>
          </a:xfrm>
          <a:prstGeom prst="rect">
            <a:avLst/>
          </a:prstGeom>
        </p:spPr>
      </p:pic>
      <p:pic>
        <p:nvPicPr>
          <p:cNvPr id="9" name="Picture 2">
            <a:extLst>
              <a:ext uri="{FF2B5EF4-FFF2-40B4-BE49-F238E27FC236}">
                <a16:creationId xmlns:a16="http://schemas.microsoft.com/office/drawing/2014/main" id="{E87BD31A-C047-477B-9A07-30686D9895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8251" y="189160"/>
            <a:ext cx="5410200" cy="133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846d6f2a19_0_0"/>
          <p:cNvSpPr txBox="1">
            <a:spLocks noGrp="1"/>
          </p:cNvSpPr>
          <p:nvPr>
            <p:ph type="title"/>
          </p:nvPr>
        </p:nvSpPr>
        <p:spPr>
          <a:xfrm>
            <a:off x="1141412" y="821809"/>
            <a:ext cx="9906000" cy="147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3600"/>
              <a:buFont typeface="Twentieth Century"/>
              <a:buNone/>
            </a:pPr>
            <a:r>
              <a:rPr lang="iw-IL" b="1" dirty="0"/>
              <a:t>parameter tuning</a:t>
            </a:r>
            <a:endParaRPr b="1" dirty="0"/>
          </a:p>
        </p:txBody>
      </p:sp>
      <p:sp>
        <p:nvSpPr>
          <p:cNvPr id="284" name="Google Shape;284;g846d6f2a19_0_0"/>
          <p:cNvSpPr txBox="1">
            <a:spLocks noGrp="1"/>
          </p:cNvSpPr>
          <p:nvPr>
            <p:ph type="body" idx="1"/>
          </p:nvPr>
        </p:nvSpPr>
        <p:spPr>
          <a:xfrm>
            <a:off x="1141412" y="2249487"/>
            <a:ext cx="9906000" cy="3541800"/>
          </a:xfrm>
          <a:prstGeom prst="rect">
            <a:avLst/>
          </a:prstGeom>
          <a:noFill/>
          <a:ln>
            <a:noFill/>
          </a:ln>
        </p:spPr>
        <p:txBody>
          <a:bodyPr spcFirstLastPara="1" wrap="square" lIns="91425" tIns="45700" rIns="91425" bIns="45700" anchor="t" anchorCtr="0">
            <a:noAutofit/>
          </a:bodyPr>
          <a:lstStyle/>
          <a:p>
            <a:pPr marL="457200" lvl="0" indent="-371475" algn="r" rtl="1">
              <a:lnSpc>
                <a:spcPct val="120000"/>
              </a:lnSpc>
              <a:spcBef>
                <a:spcPts val="0"/>
              </a:spcBef>
              <a:spcAft>
                <a:spcPts val="0"/>
              </a:spcAft>
              <a:buSzPts val="2250"/>
              <a:buChar char="•"/>
            </a:pPr>
            <a:r>
              <a:rPr lang="iw-IL"/>
              <a:t>אז הכול נראה טוב לא?  יש לנו מידע, סוג מודל וזהו</a:t>
            </a:r>
            <a:endParaRPr/>
          </a:p>
          <a:p>
            <a:pPr marL="457200" lvl="0" indent="-371475" algn="r" rtl="1">
              <a:lnSpc>
                <a:spcPct val="120000"/>
              </a:lnSpc>
              <a:spcBef>
                <a:spcPts val="0"/>
              </a:spcBef>
              <a:spcAft>
                <a:spcPts val="0"/>
              </a:spcAft>
              <a:buSzPts val="2250"/>
              <a:buChar char="•"/>
            </a:pPr>
            <a:r>
              <a:rPr lang="iw-IL"/>
              <a:t>אחרי הרצה ראשונה של המודל עם המידע הזיהוי היה נראה ככה*</a:t>
            </a:r>
            <a:endParaRPr/>
          </a:p>
          <a:p>
            <a:pPr marL="457200" lvl="0" indent="-371475" algn="r" rtl="1">
              <a:lnSpc>
                <a:spcPct val="120000"/>
              </a:lnSpc>
              <a:spcBef>
                <a:spcPts val="0"/>
              </a:spcBef>
              <a:spcAft>
                <a:spcPts val="0"/>
              </a:spcAft>
              <a:buSzPts val="2250"/>
              <a:buChar char="•"/>
            </a:pPr>
            <a:r>
              <a:rPr lang="iw-IL"/>
              <a:t>בפעם הראשונה נחשפנו לבעיה הקשה ביותר בבניית מערכת נוירונים או בכללי ב AI והיא כיוונון הפרמטרים. </a:t>
            </a:r>
            <a:endParaRPr/>
          </a:p>
          <a:p>
            <a:pPr marL="457200" lvl="0" indent="-371475" algn="r" rtl="1">
              <a:lnSpc>
                <a:spcPct val="120000"/>
              </a:lnSpc>
              <a:spcBef>
                <a:spcPts val="0"/>
              </a:spcBef>
              <a:spcAft>
                <a:spcPts val="0"/>
              </a:spcAft>
              <a:buSzPts val="2250"/>
              <a:buChar char="•"/>
            </a:pPr>
            <a:r>
              <a:rPr lang="iw-IL"/>
              <a:t>בספרינט למדנו וחקרנו איך כל פרמטר קטן יכול להשפיע והצלחנו לשפר את המודל מ70 אחוז דיוק של מציאת bounding box אל 95 אחוז(לפי מדד שלנו)</a:t>
            </a:r>
            <a:endParaRPr/>
          </a:p>
          <a:p>
            <a:pPr marL="457200" lvl="0" indent="-371475" algn="r" rtl="1">
              <a:lnSpc>
                <a:spcPct val="120000"/>
              </a:lnSpc>
              <a:spcBef>
                <a:spcPts val="0"/>
              </a:spcBef>
              <a:spcAft>
                <a:spcPts val="0"/>
              </a:spcAft>
              <a:buSzPts val="2250"/>
              <a:buChar char="•"/>
            </a:pPr>
            <a:r>
              <a:rPr lang="iw-IL"/>
              <a:t> הצלחנו לבצע את זה בכך שהעלנו את כמות המידע והשתמשנו בכל המאגר ויותר בחלקים השלילים, הבעיה מכאן שהמודל שאימנו היה טוב אבל היה איטי מאוד(2 דקות לסריקה!!) * </a:t>
            </a:r>
            <a:endParaRPr/>
          </a:p>
          <a:p>
            <a:pPr marL="457200" lvl="0" indent="0" algn="r" rtl="1">
              <a:lnSpc>
                <a:spcPct val="120000"/>
              </a:lnSpc>
              <a:spcBef>
                <a:spcPts val="0"/>
              </a:spcBef>
              <a:spcAft>
                <a:spcPts val="0"/>
              </a:spcAft>
              <a:buNone/>
            </a:pPr>
            <a:endParaRPr/>
          </a:p>
          <a:p>
            <a:pPr marL="228600" lvl="0" indent="-38100" algn="r" rtl="1">
              <a:lnSpc>
                <a:spcPct val="120000"/>
              </a:lnSpc>
              <a:spcBef>
                <a:spcPts val="0"/>
              </a:spcBef>
              <a:spcAft>
                <a:spcPts val="0"/>
              </a:spcAft>
              <a:buClr>
                <a:schemeClr val="lt1"/>
              </a:buClr>
              <a:buSzPts val="3000"/>
              <a:buNone/>
            </a:pPr>
            <a:endParaRPr/>
          </a:p>
        </p:txBody>
      </p:sp>
      <p:pic>
        <p:nvPicPr>
          <p:cNvPr id="285" name="Google Shape;285;g846d6f2a19_0_0"/>
          <p:cNvPicPr preferRelativeResize="0"/>
          <p:nvPr/>
        </p:nvPicPr>
        <p:blipFill rotWithShape="1">
          <a:blip r:embed="rId3">
            <a:alphaModFix/>
          </a:blip>
          <a:srcRect b="4634"/>
          <a:stretch/>
        </p:blipFill>
        <p:spPr>
          <a:xfrm>
            <a:off x="8479557" y="108150"/>
            <a:ext cx="2715719" cy="1989075"/>
          </a:xfrm>
          <a:prstGeom prst="rect">
            <a:avLst/>
          </a:prstGeom>
          <a:noFill/>
          <a:ln>
            <a:noFill/>
          </a:ln>
        </p:spPr>
      </p:pic>
      <p:pic>
        <p:nvPicPr>
          <p:cNvPr id="286" name="Google Shape;286;g846d6f2a19_0_0"/>
          <p:cNvPicPr preferRelativeResize="0"/>
          <p:nvPr/>
        </p:nvPicPr>
        <p:blipFill rotWithShape="1">
          <a:blip r:embed="rId4">
            <a:alphaModFix/>
          </a:blip>
          <a:srcRect l="4655" t="10992" r="50663" b="10772"/>
          <a:stretch/>
        </p:blipFill>
        <p:spPr>
          <a:xfrm>
            <a:off x="5640150" y="108150"/>
            <a:ext cx="2562000" cy="1885225"/>
          </a:xfrm>
          <a:prstGeom prst="rect">
            <a:avLst/>
          </a:prstGeom>
          <a:noFill/>
          <a:ln>
            <a:noFill/>
          </a:ln>
        </p:spPr>
      </p:pic>
      <p:pic>
        <p:nvPicPr>
          <p:cNvPr id="6" name="תמונה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25" y="147797"/>
            <a:ext cx="2725385" cy="103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6"/>
                                        </p:tgtEl>
                                        <p:attrNameLst>
                                          <p:attrName>style.visibility</p:attrName>
                                        </p:attrNameLst>
                                      </p:cBhvr>
                                      <p:to>
                                        <p:strVal val="visible"/>
                                      </p:to>
                                    </p:set>
                                    <p:animEffect transition="in" filter="fade">
                                      <p:cBhvr>
                                        <p:cTn id="15"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מעגל">
  <a:themeElements>
    <a:clrScheme name="מעגל">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1536</Words>
  <Application>Microsoft Office PowerPoint</Application>
  <PresentationFormat>מסך רחב</PresentationFormat>
  <Paragraphs>102</Paragraphs>
  <Slides>22</Slides>
  <Notes>17</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22</vt:i4>
      </vt:variant>
    </vt:vector>
  </HeadingPairs>
  <TitlesOfParts>
    <vt:vector size="26" baseType="lpstr">
      <vt:lpstr>Arial</vt:lpstr>
      <vt:lpstr>Twentieth Century</vt:lpstr>
      <vt:lpstr>Wingdings</vt:lpstr>
      <vt:lpstr>מעגל</vt:lpstr>
      <vt:lpstr>הצגת פרוייקט - faceIT</vt:lpstr>
      <vt:lpstr>הקדמה</vt:lpstr>
      <vt:lpstr>אז מה עשינו??</vt:lpstr>
      <vt:lpstr>שלב ראשון - BOUNDING BOX CLASSIFIER</vt:lpstr>
      <vt:lpstr>SVM</vt:lpstr>
      <vt:lpstr>ההבדל בין חתולים לפנים - image filtering</vt:lpstr>
      <vt:lpstr>מצגת של PowerPoint‏</vt:lpstr>
      <vt:lpstr>מצגת של PowerPoint‏</vt:lpstr>
      <vt:lpstr>parameter tuning</vt:lpstr>
      <vt:lpstr>מסקנות ודרך חדשה</vt:lpstr>
      <vt:lpstr>הפתרונות</vt:lpstr>
      <vt:lpstr>CHOICES TREES</vt:lpstr>
      <vt:lpstr>RANDOM TREE FOREST</vt:lpstr>
      <vt:lpstr>למה עץ דווקא טוב בשבילנו</vt:lpstr>
      <vt:lpstr>אימון מחדש</vt:lpstr>
      <vt:lpstr>חשיבה מחדש</vt:lpstr>
      <vt:lpstr>clustering</vt:lpstr>
      <vt:lpstr>Face encodings</vt:lpstr>
      <vt:lpstr>מציאת הדימיון</vt:lpstr>
      <vt:lpstr>בעיה אחרונה – dynamic window</vt:lpstr>
      <vt:lpstr>GUI – ממשק משתמש</vt:lpstr>
      <vt:lpstr>CONCULOTION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הצגת פרוייקט - faceIT</dc:title>
  <dc:creator>yahelmanor20@gmail.com</dc:creator>
  <cp:lastModifiedBy>yahelmanor20@gmail.com</cp:lastModifiedBy>
  <cp:revision>18</cp:revision>
  <dcterms:created xsi:type="dcterms:W3CDTF">2020-04-10T13:09:00Z</dcterms:created>
  <dcterms:modified xsi:type="dcterms:W3CDTF">2020-04-30T12:03:56Z</dcterms:modified>
</cp:coreProperties>
</file>